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7" r:id="rId6"/>
    <p:sldId id="258" r:id="rId7"/>
    <p:sldId id="259" r:id="rId8"/>
    <p:sldId id="260"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8F1A00-616C-71EB-3B40-3EF13CFF2777}"/>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D7C1D4F0-1B95-97D8-E9F3-6B1EFD9C176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412E5252-9E63-6BCD-7DD5-BA7CDB0E4040}"/>
              </a:ext>
            </a:extLst>
          </p:cNvPr>
          <p:cNvSpPr>
            <a:spLocks noGrp="1"/>
          </p:cNvSpPr>
          <p:nvPr>
            <p:ph type="dt" sz="half" idx="10"/>
          </p:nvPr>
        </p:nvSpPr>
        <p:spPr/>
        <p:txBody>
          <a:bodyPr/>
          <a:lstStyle/>
          <a:p>
            <a:fld id="{D99DB696-A7A0-45EA-8F69-1D973E952603}" type="datetimeFigureOut">
              <a:rPr lang="en-GB" smtClean="0"/>
              <a:t>12/06/2026</a:t>
            </a:fld>
            <a:endParaRPr lang="en-GB" dirty="0"/>
          </a:p>
        </p:txBody>
      </p:sp>
      <p:sp>
        <p:nvSpPr>
          <p:cNvPr id="5" name="Footer Placeholder 4">
            <a:extLst>
              <a:ext uri="{FF2B5EF4-FFF2-40B4-BE49-F238E27FC236}">
                <a16:creationId xmlns:a16="http://schemas.microsoft.com/office/drawing/2014/main" id="{F92889DD-490E-620F-6459-E157069C1899}"/>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2FC33465-B166-8765-16EA-3BCF0DD96401}"/>
              </a:ext>
            </a:extLst>
          </p:cNvPr>
          <p:cNvSpPr>
            <a:spLocks noGrp="1"/>
          </p:cNvSpPr>
          <p:nvPr>
            <p:ph type="sldNum" sz="quarter" idx="12"/>
          </p:nvPr>
        </p:nvSpPr>
        <p:spPr/>
        <p:txBody>
          <a:bodyPr/>
          <a:lstStyle/>
          <a:p>
            <a:fld id="{4D41A7DE-2377-4BC5-84DD-F5FD2B1861BF}" type="slidenum">
              <a:rPr lang="en-GB" smtClean="0"/>
              <a:t>‹#›</a:t>
            </a:fld>
            <a:endParaRPr lang="en-GB" dirty="0"/>
          </a:p>
        </p:txBody>
      </p:sp>
    </p:spTree>
    <p:extLst>
      <p:ext uri="{BB962C8B-B14F-4D97-AF65-F5344CB8AC3E}">
        <p14:creationId xmlns:p14="http://schemas.microsoft.com/office/powerpoint/2010/main" val="26294972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A48BA-0C6F-0798-0734-608A61B440A9}"/>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FF2FA437-BADE-94A8-8BA4-425C4009F0C3}"/>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88C2FF66-BB20-854B-26AE-8F1578D52892}"/>
              </a:ext>
            </a:extLst>
          </p:cNvPr>
          <p:cNvSpPr>
            <a:spLocks noGrp="1"/>
          </p:cNvSpPr>
          <p:nvPr>
            <p:ph type="dt" sz="half" idx="10"/>
          </p:nvPr>
        </p:nvSpPr>
        <p:spPr/>
        <p:txBody>
          <a:bodyPr/>
          <a:lstStyle/>
          <a:p>
            <a:fld id="{D99DB696-A7A0-45EA-8F69-1D973E952603}" type="datetimeFigureOut">
              <a:rPr lang="en-GB" smtClean="0"/>
              <a:t>12/06/2026</a:t>
            </a:fld>
            <a:endParaRPr lang="en-GB" dirty="0"/>
          </a:p>
        </p:txBody>
      </p:sp>
      <p:sp>
        <p:nvSpPr>
          <p:cNvPr id="5" name="Footer Placeholder 4">
            <a:extLst>
              <a:ext uri="{FF2B5EF4-FFF2-40B4-BE49-F238E27FC236}">
                <a16:creationId xmlns:a16="http://schemas.microsoft.com/office/drawing/2014/main" id="{339FD717-0864-BB1B-7A65-167A5B981471}"/>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833E1384-85DB-4422-F4CF-F641DD906C10}"/>
              </a:ext>
            </a:extLst>
          </p:cNvPr>
          <p:cNvSpPr>
            <a:spLocks noGrp="1"/>
          </p:cNvSpPr>
          <p:nvPr>
            <p:ph type="sldNum" sz="quarter" idx="12"/>
          </p:nvPr>
        </p:nvSpPr>
        <p:spPr/>
        <p:txBody>
          <a:bodyPr/>
          <a:lstStyle/>
          <a:p>
            <a:fld id="{4D41A7DE-2377-4BC5-84DD-F5FD2B1861BF}" type="slidenum">
              <a:rPr lang="en-GB" smtClean="0"/>
              <a:t>‹#›</a:t>
            </a:fld>
            <a:endParaRPr lang="en-GB" dirty="0"/>
          </a:p>
        </p:txBody>
      </p:sp>
    </p:spTree>
    <p:extLst>
      <p:ext uri="{BB962C8B-B14F-4D97-AF65-F5344CB8AC3E}">
        <p14:creationId xmlns:p14="http://schemas.microsoft.com/office/powerpoint/2010/main" val="34099377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2B3E779-E2E2-6A59-8687-406402F92611}"/>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0ADE1313-5DF5-44EF-5A91-8AE9FA3E000C}"/>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778A9213-D4D9-A904-A61E-6956A69D82CC}"/>
              </a:ext>
            </a:extLst>
          </p:cNvPr>
          <p:cNvSpPr>
            <a:spLocks noGrp="1"/>
          </p:cNvSpPr>
          <p:nvPr>
            <p:ph type="dt" sz="half" idx="10"/>
          </p:nvPr>
        </p:nvSpPr>
        <p:spPr/>
        <p:txBody>
          <a:bodyPr/>
          <a:lstStyle/>
          <a:p>
            <a:fld id="{D99DB696-A7A0-45EA-8F69-1D973E952603}" type="datetimeFigureOut">
              <a:rPr lang="en-GB" smtClean="0"/>
              <a:t>12/06/2026</a:t>
            </a:fld>
            <a:endParaRPr lang="en-GB" dirty="0"/>
          </a:p>
        </p:txBody>
      </p:sp>
      <p:sp>
        <p:nvSpPr>
          <p:cNvPr id="5" name="Footer Placeholder 4">
            <a:extLst>
              <a:ext uri="{FF2B5EF4-FFF2-40B4-BE49-F238E27FC236}">
                <a16:creationId xmlns:a16="http://schemas.microsoft.com/office/drawing/2014/main" id="{0D4094AD-C058-8C85-AF8D-B589E23DC44D}"/>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EB1F4340-7024-E885-4AB7-6E64D7B60E74}"/>
              </a:ext>
            </a:extLst>
          </p:cNvPr>
          <p:cNvSpPr>
            <a:spLocks noGrp="1"/>
          </p:cNvSpPr>
          <p:nvPr>
            <p:ph type="sldNum" sz="quarter" idx="12"/>
          </p:nvPr>
        </p:nvSpPr>
        <p:spPr/>
        <p:txBody>
          <a:bodyPr/>
          <a:lstStyle/>
          <a:p>
            <a:fld id="{4D41A7DE-2377-4BC5-84DD-F5FD2B1861BF}" type="slidenum">
              <a:rPr lang="en-GB" smtClean="0"/>
              <a:t>‹#›</a:t>
            </a:fld>
            <a:endParaRPr lang="en-GB" dirty="0"/>
          </a:p>
        </p:txBody>
      </p:sp>
    </p:spTree>
    <p:extLst>
      <p:ext uri="{BB962C8B-B14F-4D97-AF65-F5344CB8AC3E}">
        <p14:creationId xmlns:p14="http://schemas.microsoft.com/office/powerpoint/2010/main" val="1998041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BD236D-1CCD-82FF-1AE4-A704113BF95D}"/>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DBF0F38B-86BB-6487-EE30-B593A00C4A5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079E89D9-98D8-9950-EFDD-DAE9CEA4E801}"/>
              </a:ext>
            </a:extLst>
          </p:cNvPr>
          <p:cNvSpPr>
            <a:spLocks noGrp="1"/>
          </p:cNvSpPr>
          <p:nvPr>
            <p:ph type="dt" sz="half" idx="10"/>
          </p:nvPr>
        </p:nvSpPr>
        <p:spPr/>
        <p:txBody>
          <a:bodyPr/>
          <a:lstStyle/>
          <a:p>
            <a:fld id="{D99DB696-A7A0-45EA-8F69-1D973E952603}" type="datetimeFigureOut">
              <a:rPr lang="en-GB" smtClean="0"/>
              <a:t>12/06/2026</a:t>
            </a:fld>
            <a:endParaRPr lang="en-GB" dirty="0"/>
          </a:p>
        </p:txBody>
      </p:sp>
      <p:sp>
        <p:nvSpPr>
          <p:cNvPr id="5" name="Footer Placeholder 4">
            <a:extLst>
              <a:ext uri="{FF2B5EF4-FFF2-40B4-BE49-F238E27FC236}">
                <a16:creationId xmlns:a16="http://schemas.microsoft.com/office/drawing/2014/main" id="{2847D14D-57FA-0A07-8FB1-5A87B7264B67}"/>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F0D9963F-F3CA-4677-A457-982CD5280C26}"/>
              </a:ext>
            </a:extLst>
          </p:cNvPr>
          <p:cNvSpPr>
            <a:spLocks noGrp="1"/>
          </p:cNvSpPr>
          <p:nvPr>
            <p:ph type="sldNum" sz="quarter" idx="12"/>
          </p:nvPr>
        </p:nvSpPr>
        <p:spPr/>
        <p:txBody>
          <a:bodyPr/>
          <a:lstStyle/>
          <a:p>
            <a:fld id="{4D41A7DE-2377-4BC5-84DD-F5FD2B1861BF}" type="slidenum">
              <a:rPr lang="en-GB" smtClean="0"/>
              <a:t>‹#›</a:t>
            </a:fld>
            <a:endParaRPr lang="en-GB" dirty="0"/>
          </a:p>
        </p:txBody>
      </p:sp>
    </p:spTree>
    <p:extLst>
      <p:ext uri="{BB962C8B-B14F-4D97-AF65-F5344CB8AC3E}">
        <p14:creationId xmlns:p14="http://schemas.microsoft.com/office/powerpoint/2010/main" val="38471402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9A398-2C8A-45BF-7D02-E41898DC1D28}"/>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99FED383-190C-9B6D-E318-CABF62ABBDE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9EF23E75-7DE6-F773-A5D3-8E82273B3C0C}"/>
              </a:ext>
            </a:extLst>
          </p:cNvPr>
          <p:cNvSpPr>
            <a:spLocks noGrp="1"/>
          </p:cNvSpPr>
          <p:nvPr>
            <p:ph type="dt" sz="half" idx="10"/>
          </p:nvPr>
        </p:nvSpPr>
        <p:spPr/>
        <p:txBody>
          <a:bodyPr/>
          <a:lstStyle/>
          <a:p>
            <a:fld id="{D99DB696-A7A0-45EA-8F69-1D973E952603}" type="datetimeFigureOut">
              <a:rPr lang="en-GB" smtClean="0"/>
              <a:t>12/06/2026</a:t>
            </a:fld>
            <a:endParaRPr lang="en-GB" dirty="0"/>
          </a:p>
        </p:txBody>
      </p:sp>
      <p:sp>
        <p:nvSpPr>
          <p:cNvPr id="5" name="Footer Placeholder 4">
            <a:extLst>
              <a:ext uri="{FF2B5EF4-FFF2-40B4-BE49-F238E27FC236}">
                <a16:creationId xmlns:a16="http://schemas.microsoft.com/office/drawing/2014/main" id="{1B33375E-2093-33DF-8C91-5C82CEC07ACF}"/>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DFEC1764-F634-0F65-3ED7-AA0256F83721}"/>
              </a:ext>
            </a:extLst>
          </p:cNvPr>
          <p:cNvSpPr>
            <a:spLocks noGrp="1"/>
          </p:cNvSpPr>
          <p:nvPr>
            <p:ph type="sldNum" sz="quarter" idx="12"/>
          </p:nvPr>
        </p:nvSpPr>
        <p:spPr/>
        <p:txBody>
          <a:bodyPr/>
          <a:lstStyle/>
          <a:p>
            <a:fld id="{4D41A7DE-2377-4BC5-84DD-F5FD2B1861BF}" type="slidenum">
              <a:rPr lang="en-GB" smtClean="0"/>
              <a:t>‹#›</a:t>
            </a:fld>
            <a:endParaRPr lang="en-GB" dirty="0"/>
          </a:p>
        </p:txBody>
      </p:sp>
    </p:spTree>
    <p:extLst>
      <p:ext uri="{BB962C8B-B14F-4D97-AF65-F5344CB8AC3E}">
        <p14:creationId xmlns:p14="http://schemas.microsoft.com/office/powerpoint/2010/main" val="16333369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42853-8EDE-E65A-6EBA-E07EEFD8BBEB}"/>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F0A50FD5-31E1-6327-2680-CE969DAA4C39}"/>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297C09DB-9142-DDD6-972C-3083594511D1}"/>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23A528BC-A200-C2C9-C131-63D98B391299}"/>
              </a:ext>
            </a:extLst>
          </p:cNvPr>
          <p:cNvSpPr>
            <a:spLocks noGrp="1"/>
          </p:cNvSpPr>
          <p:nvPr>
            <p:ph type="dt" sz="half" idx="10"/>
          </p:nvPr>
        </p:nvSpPr>
        <p:spPr/>
        <p:txBody>
          <a:bodyPr/>
          <a:lstStyle/>
          <a:p>
            <a:fld id="{D99DB696-A7A0-45EA-8F69-1D973E952603}" type="datetimeFigureOut">
              <a:rPr lang="en-GB" smtClean="0"/>
              <a:t>12/06/2026</a:t>
            </a:fld>
            <a:endParaRPr lang="en-GB" dirty="0"/>
          </a:p>
        </p:txBody>
      </p:sp>
      <p:sp>
        <p:nvSpPr>
          <p:cNvPr id="6" name="Footer Placeholder 5">
            <a:extLst>
              <a:ext uri="{FF2B5EF4-FFF2-40B4-BE49-F238E27FC236}">
                <a16:creationId xmlns:a16="http://schemas.microsoft.com/office/drawing/2014/main" id="{24E425AE-EA9B-9AB7-720B-04C0072A1C3F}"/>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5736288E-60F8-9368-CEDC-C04312DF87B9}"/>
              </a:ext>
            </a:extLst>
          </p:cNvPr>
          <p:cNvSpPr>
            <a:spLocks noGrp="1"/>
          </p:cNvSpPr>
          <p:nvPr>
            <p:ph type="sldNum" sz="quarter" idx="12"/>
          </p:nvPr>
        </p:nvSpPr>
        <p:spPr/>
        <p:txBody>
          <a:bodyPr/>
          <a:lstStyle/>
          <a:p>
            <a:fld id="{4D41A7DE-2377-4BC5-84DD-F5FD2B1861BF}" type="slidenum">
              <a:rPr lang="en-GB" smtClean="0"/>
              <a:t>‹#›</a:t>
            </a:fld>
            <a:endParaRPr lang="en-GB" dirty="0"/>
          </a:p>
        </p:txBody>
      </p:sp>
    </p:spTree>
    <p:extLst>
      <p:ext uri="{BB962C8B-B14F-4D97-AF65-F5344CB8AC3E}">
        <p14:creationId xmlns:p14="http://schemas.microsoft.com/office/powerpoint/2010/main" val="543398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76E4A4-B613-7244-1633-F7C07349C383}"/>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652E09CE-6047-1A6E-6309-ED79A2B2EE5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FC97DA4-2B00-4CFB-79B4-2A6EBB18C07D}"/>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66A40C11-5B67-4B84-D309-508F1C09291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07930EF-F2D2-C365-C903-0E39722EE1AC}"/>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DB26269C-E0DF-DAEB-DAE3-E1C313548D5A}"/>
              </a:ext>
            </a:extLst>
          </p:cNvPr>
          <p:cNvSpPr>
            <a:spLocks noGrp="1"/>
          </p:cNvSpPr>
          <p:nvPr>
            <p:ph type="dt" sz="half" idx="10"/>
          </p:nvPr>
        </p:nvSpPr>
        <p:spPr/>
        <p:txBody>
          <a:bodyPr/>
          <a:lstStyle/>
          <a:p>
            <a:fld id="{D99DB696-A7A0-45EA-8F69-1D973E952603}" type="datetimeFigureOut">
              <a:rPr lang="en-GB" smtClean="0"/>
              <a:t>12/06/2026</a:t>
            </a:fld>
            <a:endParaRPr lang="en-GB" dirty="0"/>
          </a:p>
        </p:txBody>
      </p:sp>
      <p:sp>
        <p:nvSpPr>
          <p:cNvPr id="8" name="Footer Placeholder 7">
            <a:extLst>
              <a:ext uri="{FF2B5EF4-FFF2-40B4-BE49-F238E27FC236}">
                <a16:creationId xmlns:a16="http://schemas.microsoft.com/office/drawing/2014/main" id="{B1BA1594-7A34-814B-D213-90D5EAAEE30C}"/>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65A44033-4723-FF2F-EF4F-759E4E1CD771}"/>
              </a:ext>
            </a:extLst>
          </p:cNvPr>
          <p:cNvSpPr>
            <a:spLocks noGrp="1"/>
          </p:cNvSpPr>
          <p:nvPr>
            <p:ph type="sldNum" sz="quarter" idx="12"/>
          </p:nvPr>
        </p:nvSpPr>
        <p:spPr/>
        <p:txBody>
          <a:bodyPr/>
          <a:lstStyle/>
          <a:p>
            <a:fld id="{4D41A7DE-2377-4BC5-84DD-F5FD2B1861BF}" type="slidenum">
              <a:rPr lang="en-GB" smtClean="0"/>
              <a:t>‹#›</a:t>
            </a:fld>
            <a:endParaRPr lang="en-GB" dirty="0"/>
          </a:p>
        </p:txBody>
      </p:sp>
    </p:spTree>
    <p:extLst>
      <p:ext uri="{BB962C8B-B14F-4D97-AF65-F5344CB8AC3E}">
        <p14:creationId xmlns:p14="http://schemas.microsoft.com/office/powerpoint/2010/main" val="1879089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465414-B264-131F-C262-F972D8FAD1E0}"/>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4E6FAF47-D43B-60D8-E20D-D9706E718CE4}"/>
              </a:ext>
            </a:extLst>
          </p:cNvPr>
          <p:cNvSpPr>
            <a:spLocks noGrp="1"/>
          </p:cNvSpPr>
          <p:nvPr>
            <p:ph type="dt" sz="half" idx="10"/>
          </p:nvPr>
        </p:nvSpPr>
        <p:spPr/>
        <p:txBody>
          <a:bodyPr/>
          <a:lstStyle/>
          <a:p>
            <a:fld id="{D99DB696-A7A0-45EA-8F69-1D973E952603}" type="datetimeFigureOut">
              <a:rPr lang="en-GB" smtClean="0"/>
              <a:t>12/06/2026</a:t>
            </a:fld>
            <a:endParaRPr lang="en-GB" dirty="0"/>
          </a:p>
        </p:txBody>
      </p:sp>
      <p:sp>
        <p:nvSpPr>
          <p:cNvPr id="4" name="Footer Placeholder 3">
            <a:extLst>
              <a:ext uri="{FF2B5EF4-FFF2-40B4-BE49-F238E27FC236}">
                <a16:creationId xmlns:a16="http://schemas.microsoft.com/office/drawing/2014/main" id="{B409D0A2-F096-5938-B880-2C2F88FE2963}"/>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59A246CD-9EE9-F3C5-8BC1-D04469217737}"/>
              </a:ext>
            </a:extLst>
          </p:cNvPr>
          <p:cNvSpPr>
            <a:spLocks noGrp="1"/>
          </p:cNvSpPr>
          <p:nvPr>
            <p:ph type="sldNum" sz="quarter" idx="12"/>
          </p:nvPr>
        </p:nvSpPr>
        <p:spPr/>
        <p:txBody>
          <a:bodyPr/>
          <a:lstStyle/>
          <a:p>
            <a:fld id="{4D41A7DE-2377-4BC5-84DD-F5FD2B1861BF}" type="slidenum">
              <a:rPr lang="en-GB" smtClean="0"/>
              <a:t>‹#›</a:t>
            </a:fld>
            <a:endParaRPr lang="en-GB" dirty="0"/>
          </a:p>
        </p:txBody>
      </p:sp>
    </p:spTree>
    <p:extLst>
      <p:ext uri="{BB962C8B-B14F-4D97-AF65-F5344CB8AC3E}">
        <p14:creationId xmlns:p14="http://schemas.microsoft.com/office/powerpoint/2010/main" val="20429293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BBF8FE2-6DD5-EA4D-F1C9-160912590D4A}"/>
              </a:ext>
            </a:extLst>
          </p:cNvPr>
          <p:cNvSpPr>
            <a:spLocks noGrp="1"/>
          </p:cNvSpPr>
          <p:nvPr>
            <p:ph type="dt" sz="half" idx="10"/>
          </p:nvPr>
        </p:nvSpPr>
        <p:spPr/>
        <p:txBody>
          <a:bodyPr/>
          <a:lstStyle/>
          <a:p>
            <a:fld id="{D99DB696-A7A0-45EA-8F69-1D973E952603}" type="datetimeFigureOut">
              <a:rPr lang="en-GB" smtClean="0"/>
              <a:t>12/06/2026</a:t>
            </a:fld>
            <a:endParaRPr lang="en-GB" dirty="0"/>
          </a:p>
        </p:txBody>
      </p:sp>
      <p:sp>
        <p:nvSpPr>
          <p:cNvPr id="3" name="Footer Placeholder 2">
            <a:extLst>
              <a:ext uri="{FF2B5EF4-FFF2-40B4-BE49-F238E27FC236}">
                <a16:creationId xmlns:a16="http://schemas.microsoft.com/office/drawing/2014/main" id="{F4A0A295-3345-EF70-7316-B0AED8F1EF74}"/>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C75434EE-55D2-D4F9-4D47-31EE9781397C}"/>
              </a:ext>
            </a:extLst>
          </p:cNvPr>
          <p:cNvSpPr>
            <a:spLocks noGrp="1"/>
          </p:cNvSpPr>
          <p:nvPr>
            <p:ph type="sldNum" sz="quarter" idx="12"/>
          </p:nvPr>
        </p:nvSpPr>
        <p:spPr/>
        <p:txBody>
          <a:bodyPr/>
          <a:lstStyle/>
          <a:p>
            <a:fld id="{4D41A7DE-2377-4BC5-84DD-F5FD2B1861BF}" type="slidenum">
              <a:rPr lang="en-GB" smtClean="0"/>
              <a:t>‹#›</a:t>
            </a:fld>
            <a:endParaRPr lang="en-GB" dirty="0"/>
          </a:p>
        </p:txBody>
      </p:sp>
    </p:spTree>
    <p:extLst>
      <p:ext uri="{BB962C8B-B14F-4D97-AF65-F5344CB8AC3E}">
        <p14:creationId xmlns:p14="http://schemas.microsoft.com/office/powerpoint/2010/main" val="18709628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19769-3D12-0CAA-F497-FE44B9F460F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56C8B41B-6789-D628-6433-D96C6A53F76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BD75FAC9-5B6A-2B29-B7F4-1E7B897C0F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2DEF5E0-EAA3-AD26-1B90-BC454AF509B0}"/>
              </a:ext>
            </a:extLst>
          </p:cNvPr>
          <p:cNvSpPr>
            <a:spLocks noGrp="1"/>
          </p:cNvSpPr>
          <p:nvPr>
            <p:ph type="dt" sz="half" idx="10"/>
          </p:nvPr>
        </p:nvSpPr>
        <p:spPr/>
        <p:txBody>
          <a:bodyPr/>
          <a:lstStyle/>
          <a:p>
            <a:fld id="{D99DB696-A7A0-45EA-8F69-1D973E952603}" type="datetimeFigureOut">
              <a:rPr lang="en-GB" smtClean="0"/>
              <a:t>12/06/2026</a:t>
            </a:fld>
            <a:endParaRPr lang="en-GB" dirty="0"/>
          </a:p>
        </p:txBody>
      </p:sp>
      <p:sp>
        <p:nvSpPr>
          <p:cNvPr id="6" name="Footer Placeholder 5">
            <a:extLst>
              <a:ext uri="{FF2B5EF4-FFF2-40B4-BE49-F238E27FC236}">
                <a16:creationId xmlns:a16="http://schemas.microsoft.com/office/drawing/2014/main" id="{170F1BDC-A8D9-2D2F-FBA0-5C36EB20C28F}"/>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8BB5AD86-DA0F-9F3B-B53C-F37D3A4C0616}"/>
              </a:ext>
            </a:extLst>
          </p:cNvPr>
          <p:cNvSpPr>
            <a:spLocks noGrp="1"/>
          </p:cNvSpPr>
          <p:nvPr>
            <p:ph type="sldNum" sz="quarter" idx="12"/>
          </p:nvPr>
        </p:nvSpPr>
        <p:spPr/>
        <p:txBody>
          <a:bodyPr/>
          <a:lstStyle/>
          <a:p>
            <a:fld id="{4D41A7DE-2377-4BC5-84DD-F5FD2B1861BF}" type="slidenum">
              <a:rPr lang="en-GB" smtClean="0"/>
              <a:t>‹#›</a:t>
            </a:fld>
            <a:endParaRPr lang="en-GB" dirty="0"/>
          </a:p>
        </p:txBody>
      </p:sp>
    </p:spTree>
    <p:extLst>
      <p:ext uri="{BB962C8B-B14F-4D97-AF65-F5344CB8AC3E}">
        <p14:creationId xmlns:p14="http://schemas.microsoft.com/office/powerpoint/2010/main" val="28515904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8985A8-34F0-01D0-3814-C5795D6DA20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2474D0F5-A9C5-BAC7-AD3F-D4960EC66D0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4BB051FF-71A3-7EBB-7513-BB8C5D9051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75A06F8-6BDE-89A2-F50E-9C898D6CDEFF}"/>
              </a:ext>
            </a:extLst>
          </p:cNvPr>
          <p:cNvSpPr>
            <a:spLocks noGrp="1"/>
          </p:cNvSpPr>
          <p:nvPr>
            <p:ph type="dt" sz="half" idx="10"/>
          </p:nvPr>
        </p:nvSpPr>
        <p:spPr/>
        <p:txBody>
          <a:bodyPr/>
          <a:lstStyle/>
          <a:p>
            <a:fld id="{D99DB696-A7A0-45EA-8F69-1D973E952603}" type="datetimeFigureOut">
              <a:rPr lang="en-GB" smtClean="0"/>
              <a:t>12/06/2026</a:t>
            </a:fld>
            <a:endParaRPr lang="en-GB" dirty="0"/>
          </a:p>
        </p:txBody>
      </p:sp>
      <p:sp>
        <p:nvSpPr>
          <p:cNvPr id="6" name="Footer Placeholder 5">
            <a:extLst>
              <a:ext uri="{FF2B5EF4-FFF2-40B4-BE49-F238E27FC236}">
                <a16:creationId xmlns:a16="http://schemas.microsoft.com/office/drawing/2014/main" id="{A7EC2AA9-8611-5682-962E-6F41634FC868}"/>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9F96D367-C43F-95BF-BF6E-721CCD2EF84D}"/>
              </a:ext>
            </a:extLst>
          </p:cNvPr>
          <p:cNvSpPr>
            <a:spLocks noGrp="1"/>
          </p:cNvSpPr>
          <p:nvPr>
            <p:ph type="sldNum" sz="quarter" idx="12"/>
          </p:nvPr>
        </p:nvSpPr>
        <p:spPr/>
        <p:txBody>
          <a:bodyPr/>
          <a:lstStyle/>
          <a:p>
            <a:fld id="{4D41A7DE-2377-4BC5-84DD-F5FD2B1861BF}" type="slidenum">
              <a:rPr lang="en-GB" smtClean="0"/>
              <a:t>‹#›</a:t>
            </a:fld>
            <a:endParaRPr lang="en-GB" dirty="0"/>
          </a:p>
        </p:txBody>
      </p:sp>
    </p:spTree>
    <p:extLst>
      <p:ext uri="{BB962C8B-B14F-4D97-AF65-F5344CB8AC3E}">
        <p14:creationId xmlns:p14="http://schemas.microsoft.com/office/powerpoint/2010/main" val="32968248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9935BF5-311C-20BD-1220-FA405927939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091F69C7-C8F5-F854-3F6B-0720BB826B0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D05A783A-3085-1FD0-DB71-EF6C9F4AADA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99DB696-A7A0-45EA-8F69-1D973E952603}" type="datetimeFigureOut">
              <a:rPr lang="en-GB" smtClean="0"/>
              <a:t>12/06/2026</a:t>
            </a:fld>
            <a:endParaRPr lang="en-GB" dirty="0"/>
          </a:p>
        </p:txBody>
      </p:sp>
      <p:sp>
        <p:nvSpPr>
          <p:cNvPr id="5" name="Footer Placeholder 4">
            <a:extLst>
              <a:ext uri="{FF2B5EF4-FFF2-40B4-BE49-F238E27FC236}">
                <a16:creationId xmlns:a16="http://schemas.microsoft.com/office/drawing/2014/main" id="{25DB6C79-B0B5-7A8D-113D-8F232830AD5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dirty="0"/>
          </a:p>
        </p:txBody>
      </p:sp>
      <p:sp>
        <p:nvSpPr>
          <p:cNvPr id="6" name="Slide Number Placeholder 5">
            <a:extLst>
              <a:ext uri="{FF2B5EF4-FFF2-40B4-BE49-F238E27FC236}">
                <a16:creationId xmlns:a16="http://schemas.microsoft.com/office/drawing/2014/main" id="{0A1D267E-15C0-4CBA-8257-5C801BCC1CD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D41A7DE-2377-4BC5-84DD-F5FD2B1861BF}" type="slidenum">
              <a:rPr lang="en-GB" smtClean="0"/>
              <a:t>‹#›</a:t>
            </a:fld>
            <a:endParaRPr lang="en-GB" dirty="0"/>
          </a:p>
        </p:txBody>
      </p:sp>
    </p:spTree>
    <p:extLst>
      <p:ext uri="{BB962C8B-B14F-4D97-AF65-F5344CB8AC3E}">
        <p14:creationId xmlns:p14="http://schemas.microsoft.com/office/powerpoint/2010/main" val="42730096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ci-web-media-production-bucket.s3.eu-west-2.amazonaws.com/inspection-reports/CS2003015567/321129.pdf" TargetMode="Externa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1707FC24-6981-43D9-B525-C7832BA22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400ED96-4DBA-B4A1-E44E-47951A6F44FB}"/>
              </a:ext>
            </a:extLst>
          </p:cNvPr>
          <p:cNvSpPr>
            <a:spLocks noGrp="1"/>
          </p:cNvSpPr>
          <p:nvPr>
            <p:ph type="ctrTitle"/>
          </p:nvPr>
        </p:nvSpPr>
        <p:spPr>
          <a:xfrm>
            <a:off x="742950" y="742951"/>
            <a:ext cx="3476625" cy="4962524"/>
          </a:xfrm>
        </p:spPr>
        <p:txBody>
          <a:bodyPr vert="horz" lIns="91440" tIns="45720" rIns="91440" bIns="45720" rtlCol="0" anchor="ctr">
            <a:normAutofit/>
          </a:bodyPr>
          <a:lstStyle/>
          <a:p>
            <a:r>
              <a:rPr lang="en-US" sz="4100" b="1" kern="1200">
                <a:solidFill>
                  <a:srgbClr val="FFFFFF"/>
                </a:solidFill>
                <a:latin typeface="+mj-lt"/>
                <a:ea typeface="+mj-ea"/>
                <a:cs typeface="+mj-cs"/>
              </a:rPr>
              <a:t>Ladeside Early Learning Class</a:t>
            </a:r>
            <a:br>
              <a:rPr lang="en-US" sz="4100" b="1" kern="1200">
                <a:solidFill>
                  <a:srgbClr val="FFFFFF"/>
                </a:solidFill>
                <a:latin typeface="+mj-lt"/>
                <a:ea typeface="+mj-ea"/>
                <a:cs typeface="+mj-cs"/>
              </a:rPr>
            </a:br>
            <a:br>
              <a:rPr lang="en-US" sz="4100" b="1" kern="1200">
                <a:solidFill>
                  <a:srgbClr val="FFFFFF"/>
                </a:solidFill>
                <a:latin typeface="+mj-lt"/>
                <a:ea typeface="+mj-ea"/>
                <a:cs typeface="+mj-cs"/>
              </a:rPr>
            </a:br>
            <a:r>
              <a:rPr lang="en-US" sz="4100" b="1" kern="1200">
                <a:solidFill>
                  <a:srgbClr val="FFFFFF"/>
                </a:solidFill>
                <a:latin typeface="+mj-lt"/>
                <a:ea typeface="+mj-ea"/>
                <a:cs typeface="+mj-cs"/>
              </a:rPr>
              <a:t>Standards and Quality Report 2025 / 2026</a:t>
            </a:r>
          </a:p>
        </p:txBody>
      </p:sp>
      <p:pic>
        <p:nvPicPr>
          <p:cNvPr id="3" name="Picture 2"/>
          <p:cNvPicPr>
            <a:picLocks noChangeAspect="1"/>
          </p:cNvPicPr>
          <p:nvPr/>
        </p:nvPicPr>
        <p:blipFill>
          <a:blip r:embed="rId2"/>
          <a:srcRect t="1747"/>
          <a:stretch>
            <a:fillRect/>
          </a:stretch>
        </p:blipFill>
        <p:spPr>
          <a:xfrm>
            <a:off x="5153822" y="1589792"/>
            <a:ext cx="6553545" cy="3686358"/>
          </a:xfrm>
          <a:prstGeom prst="rect">
            <a:avLst/>
          </a:prstGeom>
        </p:spPr>
      </p:pic>
    </p:spTree>
    <p:extLst>
      <p:ext uri="{BB962C8B-B14F-4D97-AF65-F5344CB8AC3E}">
        <p14:creationId xmlns:p14="http://schemas.microsoft.com/office/powerpoint/2010/main" val="2431700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23E547B5-89CF-4EC0-96DE-25771AED07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F0B8CEB-8279-4E5E-A0CE-1FC9F71736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782" y="0"/>
            <a:ext cx="7421217"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06D15909-9CD6-4E48-A973-88B70B7F3325}"/>
              </a:ext>
            </a:extLst>
          </p:cNvPr>
          <p:cNvPicPr>
            <a:picLocks noChangeAspect="1"/>
          </p:cNvPicPr>
          <p:nvPr/>
        </p:nvPicPr>
        <p:blipFill>
          <a:blip r:embed="rId2">
            <a:extLst>
              <a:ext uri="{28A0092B-C50C-407E-A947-70E740481C1C}">
                <a14:useLocalDpi xmlns:a14="http://schemas.microsoft.com/office/drawing/2010/main" val="0"/>
              </a:ext>
            </a:extLst>
          </a:blip>
          <a:srcRect t="13859" r="1" b="15094"/>
          <a:stretch>
            <a:fillRect/>
          </a:stretch>
        </p:blipFill>
        <p:spPr>
          <a:xfrm>
            <a:off x="20" y="10"/>
            <a:ext cx="6901711" cy="6857990"/>
          </a:xfrm>
          <a:custGeom>
            <a:avLst/>
            <a:gdLst/>
            <a:ahLst/>
            <a:cxnLst/>
            <a:rect l="l" t="t" r="r" b="b"/>
            <a:pathLst>
              <a:path w="6901731" h="6858000">
                <a:moveTo>
                  <a:pt x="0" y="0"/>
                </a:moveTo>
                <a:lnTo>
                  <a:pt x="6897896" y="5958"/>
                </a:lnTo>
                <a:lnTo>
                  <a:pt x="6866823" y="62592"/>
                </a:lnTo>
                <a:lnTo>
                  <a:pt x="6901731" y="89476"/>
                </a:lnTo>
                <a:lnTo>
                  <a:pt x="6901731" y="103833"/>
                </a:lnTo>
                <a:lnTo>
                  <a:pt x="6900034" y="110092"/>
                </a:lnTo>
                <a:lnTo>
                  <a:pt x="6901731" y="113679"/>
                </a:lnTo>
                <a:lnTo>
                  <a:pt x="6901731" y="405560"/>
                </a:lnTo>
                <a:lnTo>
                  <a:pt x="6900456" y="429509"/>
                </a:lnTo>
                <a:cubicBezTo>
                  <a:pt x="6892773" y="535647"/>
                  <a:pt x="6878314" y="537918"/>
                  <a:pt x="6886342" y="636808"/>
                </a:cubicBezTo>
                <a:cubicBezTo>
                  <a:pt x="6892506" y="756883"/>
                  <a:pt x="6864504" y="771443"/>
                  <a:pt x="6851784" y="839073"/>
                </a:cubicBezTo>
                <a:cubicBezTo>
                  <a:pt x="6838675" y="892655"/>
                  <a:pt x="6864124" y="961738"/>
                  <a:pt x="6845760" y="994930"/>
                </a:cubicBezTo>
                <a:cubicBezTo>
                  <a:pt x="6833572" y="1024166"/>
                  <a:pt x="6859282" y="1058905"/>
                  <a:pt x="6845601" y="1112932"/>
                </a:cubicBezTo>
                <a:cubicBezTo>
                  <a:pt x="6838700" y="1149910"/>
                  <a:pt x="6829138" y="1151035"/>
                  <a:pt x="6820235" y="1187433"/>
                </a:cubicBezTo>
                <a:cubicBezTo>
                  <a:pt x="6815504" y="1196464"/>
                  <a:pt x="6777707" y="1338549"/>
                  <a:pt x="6759643" y="1337010"/>
                </a:cubicBezTo>
                <a:cubicBezTo>
                  <a:pt x="6737660" y="1337296"/>
                  <a:pt x="6760650" y="1396341"/>
                  <a:pt x="6736375" y="1382272"/>
                </a:cubicBezTo>
                <a:cubicBezTo>
                  <a:pt x="6755741" y="1415836"/>
                  <a:pt x="6714675" y="1414567"/>
                  <a:pt x="6701292" y="1432111"/>
                </a:cubicBezTo>
                <a:cubicBezTo>
                  <a:pt x="6721110" y="1460185"/>
                  <a:pt x="6692106" y="1490815"/>
                  <a:pt x="6686578" y="1518624"/>
                </a:cubicBezTo>
                <a:cubicBezTo>
                  <a:pt x="6682512" y="1567002"/>
                  <a:pt x="6679579" y="1571443"/>
                  <a:pt x="6670824" y="1607743"/>
                </a:cubicBezTo>
                <a:cubicBezTo>
                  <a:pt x="6671133" y="1629590"/>
                  <a:pt x="6663161" y="1656870"/>
                  <a:pt x="6664392" y="1696405"/>
                </a:cubicBezTo>
                <a:cubicBezTo>
                  <a:pt x="6655686" y="1770486"/>
                  <a:pt x="6641938" y="1757082"/>
                  <a:pt x="6642880" y="1812372"/>
                </a:cubicBezTo>
                <a:cubicBezTo>
                  <a:pt x="6638579" y="1872475"/>
                  <a:pt x="6619231" y="1825476"/>
                  <a:pt x="6612547" y="1876437"/>
                </a:cubicBezTo>
                <a:cubicBezTo>
                  <a:pt x="6600695" y="1913834"/>
                  <a:pt x="6591061" y="1923231"/>
                  <a:pt x="6571760" y="1953331"/>
                </a:cubicBezTo>
                <a:cubicBezTo>
                  <a:pt x="6561039" y="1989021"/>
                  <a:pt x="6544090" y="2087896"/>
                  <a:pt x="6520213" y="2096455"/>
                </a:cubicBezTo>
                <a:lnTo>
                  <a:pt x="6492461" y="2188148"/>
                </a:lnTo>
                <a:cubicBezTo>
                  <a:pt x="6504372" y="2211333"/>
                  <a:pt x="6489131" y="2253220"/>
                  <a:pt x="6471854" y="2259117"/>
                </a:cubicBezTo>
                <a:cubicBezTo>
                  <a:pt x="6466151" y="2287829"/>
                  <a:pt x="6440452" y="2301346"/>
                  <a:pt x="6439832" y="2328334"/>
                </a:cubicBezTo>
                <a:cubicBezTo>
                  <a:pt x="6431013" y="2351201"/>
                  <a:pt x="6444250" y="2396409"/>
                  <a:pt x="6425162" y="2408211"/>
                </a:cubicBezTo>
                <a:lnTo>
                  <a:pt x="6417221" y="2427382"/>
                </a:lnTo>
                <a:lnTo>
                  <a:pt x="6425030" y="2464387"/>
                </a:lnTo>
                <a:lnTo>
                  <a:pt x="6406293" y="2472223"/>
                </a:lnTo>
                <a:cubicBezTo>
                  <a:pt x="6406862" y="2477277"/>
                  <a:pt x="6406486" y="2491723"/>
                  <a:pt x="6405400" y="2493547"/>
                </a:cubicBezTo>
                <a:lnTo>
                  <a:pt x="6374829" y="2532070"/>
                </a:lnTo>
                <a:cubicBezTo>
                  <a:pt x="6374597" y="2545374"/>
                  <a:pt x="6360976" y="2563797"/>
                  <a:pt x="6350864" y="2577422"/>
                </a:cubicBezTo>
                <a:cubicBezTo>
                  <a:pt x="6327056" y="2632768"/>
                  <a:pt x="6341262" y="2616275"/>
                  <a:pt x="6329174" y="2663854"/>
                </a:cubicBezTo>
                <a:cubicBezTo>
                  <a:pt x="6326303" y="2703642"/>
                  <a:pt x="6332854" y="2709643"/>
                  <a:pt x="6315095" y="2741507"/>
                </a:cubicBezTo>
                <a:cubicBezTo>
                  <a:pt x="6319921" y="2740191"/>
                  <a:pt x="6321925" y="2742004"/>
                  <a:pt x="6322463" y="2745641"/>
                </a:cubicBezTo>
                <a:cubicBezTo>
                  <a:pt x="6322245" y="2747982"/>
                  <a:pt x="6322027" y="2750323"/>
                  <a:pt x="6321808" y="2752663"/>
                </a:cubicBezTo>
                <a:lnTo>
                  <a:pt x="6314569" y="2756718"/>
                </a:lnTo>
                <a:cubicBezTo>
                  <a:pt x="6289324" y="2773686"/>
                  <a:pt x="6317551" y="2780051"/>
                  <a:pt x="6315211" y="2811618"/>
                </a:cubicBezTo>
                <a:cubicBezTo>
                  <a:pt x="6315620" y="2826627"/>
                  <a:pt x="6296047" y="2885298"/>
                  <a:pt x="6302211" y="2882314"/>
                </a:cubicBezTo>
                <a:lnTo>
                  <a:pt x="6286167" y="2949597"/>
                </a:lnTo>
                <a:cubicBezTo>
                  <a:pt x="6286401" y="2994618"/>
                  <a:pt x="6286615" y="2971464"/>
                  <a:pt x="6287037" y="3008578"/>
                </a:cubicBezTo>
                <a:cubicBezTo>
                  <a:pt x="6293795" y="3029535"/>
                  <a:pt x="6274405" y="3114154"/>
                  <a:pt x="6259150" y="3123139"/>
                </a:cubicBezTo>
                <a:cubicBezTo>
                  <a:pt x="6250085" y="3189063"/>
                  <a:pt x="6269067" y="3151280"/>
                  <a:pt x="6272249" y="3227854"/>
                </a:cubicBezTo>
                <a:cubicBezTo>
                  <a:pt x="6278775" y="3295842"/>
                  <a:pt x="6289216" y="3303765"/>
                  <a:pt x="6292288" y="3378383"/>
                </a:cubicBezTo>
                <a:cubicBezTo>
                  <a:pt x="6303894" y="3395995"/>
                  <a:pt x="6287498" y="3432581"/>
                  <a:pt x="6288328" y="3459618"/>
                </a:cubicBezTo>
                <a:cubicBezTo>
                  <a:pt x="6289158" y="3486653"/>
                  <a:pt x="6299937" y="3538735"/>
                  <a:pt x="6297272" y="3540603"/>
                </a:cubicBezTo>
                <a:cubicBezTo>
                  <a:pt x="6296849" y="3577379"/>
                  <a:pt x="6294184" y="3587943"/>
                  <a:pt x="6291001" y="3638374"/>
                </a:cubicBezTo>
                <a:cubicBezTo>
                  <a:pt x="6283026" y="3666794"/>
                  <a:pt x="6265833" y="3731744"/>
                  <a:pt x="6283592" y="3763609"/>
                </a:cubicBezTo>
                <a:cubicBezTo>
                  <a:pt x="6264286" y="3758340"/>
                  <a:pt x="6290177" y="3803150"/>
                  <a:pt x="6274068" y="3814506"/>
                </a:cubicBezTo>
                <a:cubicBezTo>
                  <a:pt x="6260645" y="3821643"/>
                  <a:pt x="6265372" y="3836902"/>
                  <a:pt x="6262850" y="3850454"/>
                </a:cubicBezTo>
                <a:cubicBezTo>
                  <a:pt x="6250418" y="3863479"/>
                  <a:pt x="6250660" y="3955243"/>
                  <a:pt x="6257357" y="3975474"/>
                </a:cubicBezTo>
                <a:cubicBezTo>
                  <a:pt x="6245091" y="4036737"/>
                  <a:pt x="6237535" y="4029237"/>
                  <a:pt x="6257889" y="4073155"/>
                </a:cubicBezTo>
                <a:cubicBezTo>
                  <a:pt x="6259272" y="4085906"/>
                  <a:pt x="6239882" y="4116397"/>
                  <a:pt x="6237441" y="4126638"/>
                </a:cubicBezTo>
                <a:lnTo>
                  <a:pt x="6245587" y="4172738"/>
                </a:lnTo>
                <a:lnTo>
                  <a:pt x="6235772" y="4176721"/>
                </a:lnTo>
                <a:lnTo>
                  <a:pt x="6233287" y="4195136"/>
                </a:lnTo>
                <a:lnTo>
                  <a:pt x="6234619" y="4280850"/>
                </a:lnTo>
                <a:cubicBezTo>
                  <a:pt x="6239453" y="4320763"/>
                  <a:pt x="6223309" y="4337596"/>
                  <a:pt x="6219318" y="4402526"/>
                </a:cubicBezTo>
                <a:cubicBezTo>
                  <a:pt x="6205466" y="4516209"/>
                  <a:pt x="6216183" y="4588729"/>
                  <a:pt x="6216810" y="4651172"/>
                </a:cubicBezTo>
                <a:cubicBezTo>
                  <a:pt x="6217673" y="4756959"/>
                  <a:pt x="6228654" y="4824005"/>
                  <a:pt x="6225945" y="4916779"/>
                </a:cubicBezTo>
                <a:cubicBezTo>
                  <a:pt x="6217032" y="4993010"/>
                  <a:pt x="6264271" y="4984591"/>
                  <a:pt x="6230174" y="5051379"/>
                </a:cubicBezTo>
                <a:cubicBezTo>
                  <a:pt x="6235713" y="5056951"/>
                  <a:pt x="6239420" y="5163714"/>
                  <a:pt x="6242600" y="5170879"/>
                </a:cubicBezTo>
                <a:lnTo>
                  <a:pt x="6235996" y="5216428"/>
                </a:lnTo>
                <a:lnTo>
                  <a:pt x="6214638" y="5285298"/>
                </a:lnTo>
                <a:cubicBezTo>
                  <a:pt x="6211392" y="5297492"/>
                  <a:pt x="6225576" y="5312063"/>
                  <a:pt x="6228432" y="5317696"/>
                </a:cubicBezTo>
                <a:lnTo>
                  <a:pt x="6246496" y="5398787"/>
                </a:lnTo>
                <a:lnTo>
                  <a:pt x="6244793" y="5399530"/>
                </a:lnTo>
                <a:lnTo>
                  <a:pt x="6241695" y="5406948"/>
                </a:lnTo>
                <a:lnTo>
                  <a:pt x="6267461" y="5499413"/>
                </a:lnTo>
                <a:cubicBezTo>
                  <a:pt x="6285387" y="5533848"/>
                  <a:pt x="6284888" y="5550029"/>
                  <a:pt x="6295987" y="5582659"/>
                </a:cubicBezTo>
                <a:cubicBezTo>
                  <a:pt x="6311253" y="5681724"/>
                  <a:pt x="6295439" y="5695558"/>
                  <a:pt x="6364803" y="5784263"/>
                </a:cubicBezTo>
                <a:cubicBezTo>
                  <a:pt x="6379348" y="5818651"/>
                  <a:pt x="6412475" y="5906802"/>
                  <a:pt x="6423050" y="5922637"/>
                </a:cubicBezTo>
                <a:cubicBezTo>
                  <a:pt x="6445210" y="5973612"/>
                  <a:pt x="6468179" y="6023873"/>
                  <a:pt x="6497767" y="6090108"/>
                </a:cubicBezTo>
                <a:cubicBezTo>
                  <a:pt x="6571895" y="6150548"/>
                  <a:pt x="6572491" y="6236583"/>
                  <a:pt x="6606710" y="6281543"/>
                </a:cubicBezTo>
                <a:cubicBezTo>
                  <a:pt x="6633675" y="6335892"/>
                  <a:pt x="6654357" y="6388782"/>
                  <a:pt x="6667540" y="6443715"/>
                </a:cubicBezTo>
                <a:cubicBezTo>
                  <a:pt x="6685192" y="6466826"/>
                  <a:pt x="6650500" y="6508701"/>
                  <a:pt x="6659722" y="6550105"/>
                </a:cubicBezTo>
                <a:cubicBezTo>
                  <a:pt x="6665926" y="6645044"/>
                  <a:pt x="6669126" y="6627536"/>
                  <a:pt x="6671805" y="6687397"/>
                </a:cubicBezTo>
                <a:cubicBezTo>
                  <a:pt x="6682671" y="6733683"/>
                  <a:pt x="6665210" y="6772117"/>
                  <a:pt x="6669658" y="6806602"/>
                </a:cubicBezTo>
                <a:cubicBezTo>
                  <a:pt x="6661174" y="6812658"/>
                  <a:pt x="6667097" y="6831470"/>
                  <a:pt x="6675783" y="6850325"/>
                </a:cubicBezTo>
                <a:lnTo>
                  <a:pt x="6679704" y="6858000"/>
                </a:lnTo>
                <a:lnTo>
                  <a:pt x="4532241" y="6858000"/>
                </a:lnTo>
                <a:lnTo>
                  <a:pt x="1208596" y="6858000"/>
                </a:lnTo>
                <a:lnTo>
                  <a:pt x="0" y="6858000"/>
                </a:lnTo>
                <a:close/>
              </a:path>
            </a:pathLst>
          </a:custGeom>
        </p:spPr>
      </p:pic>
      <p:sp>
        <p:nvSpPr>
          <p:cNvPr id="7" name="TextBox 6">
            <a:extLst>
              <a:ext uri="{FF2B5EF4-FFF2-40B4-BE49-F238E27FC236}">
                <a16:creationId xmlns:a16="http://schemas.microsoft.com/office/drawing/2014/main" id="{3BC1E338-FDBD-F10D-5F62-A8A1C00E8417}"/>
              </a:ext>
            </a:extLst>
          </p:cNvPr>
          <p:cNvSpPr txBox="1"/>
          <p:nvPr/>
        </p:nvSpPr>
        <p:spPr>
          <a:xfrm>
            <a:off x="6901731" y="618977"/>
            <a:ext cx="4943266" cy="5838093"/>
          </a:xfrm>
          <a:prstGeom prst="rect">
            <a:avLst/>
          </a:prstGeom>
        </p:spPr>
        <p:txBody>
          <a:bodyPr vert="horz" lIns="91440" tIns="45720" rIns="91440" bIns="45720" rtlCol="0">
            <a:normAutofit fontScale="92500" lnSpcReduction="10000"/>
          </a:bodyPr>
          <a:lstStyle/>
          <a:p>
            <a:pPr algn="ctr">
              <a:lnSpc>
                <a:spcPct val="90000"/>
              </a:lnSpc>
              <a:spcAft>
                <a:spcPts val="600"/>
              </a:spcAft>
            </a:pPr>
            <a:r>
              <a:rPr lang="en-US" sz="1600" b="1" dirty="0">
                <a:latin typeface="Arial Narrow" panose="020B0606020202030204" pitchFamily="34" charset="0"/>
              </a:rPr>
              <a:t>Ladeside ELC:  Our Context</a:t>
            </a:r>
          </a:p>
          <a:p>
            <a:pPr indent="-228600">
              <a:lnSpc>
                <a:spcPct val="90000"/>
              </a:lnSpc>
              <a:spcAft>
                <a:spcPts val="600"/>
              </a:spcAft>
              <a:buFont typeface="Arial" panose="020B0604020202020204" pitchFamily="34" charset="0"/>
              <a:buChar char="•"/>
            </a:pPr>
            <a:endParaRPr lang="en-US" sz="1600" b="1" dirty="0">
              <a:latin typeface="Arial Narrow" panose="020B0606020202030204" pitchFamily="34" charset="0"/>
            </a:endParaRPr>
          </a:p>
          <a:p>
            <a:pPr indent="-228600">
              <a:lnSpc>
                <a:spcPct val="90000"/>
              </a:lnSpc>
              <a:spcAft>
                <a:spcPts val="600"/>
              </a:spcAft>
              <a:buFont typeface="Arial" panose="020B0604020202020204" pitchFamily="34" charset="0"/>
              <a:buChar char="•"/>
            </a:pPr>
            <a:r>
              <a:rPr lang="en-US" sz="1600" dirty="0">
                <a:latin typeface="Arial Narrow" panose="020B0606020202030204" pitchFamily="34" charset="0"/>
              </a:rPr>
              <a:t>Ladeside ELC is a thriving part of Ladeside Primary School and ASC and is based within the community of Larbert and Stenhousemuir. </a:t>
            </a:r>
          </a:p>
          <a:p>
            <a:pPr indent="-228600">
              <a:lnSpc>
                <a:spcPct val="90000"/>
              </a:lnSpc>
              <a:spcAft>
                <a:spcPts val="600"/>
              </a:spcAft>
              <a:buFont typeface="Arial" panose="020B0604020202020204" pitchFamily="34" charset="0"/>
              <a:buChar char="•"/>
            </a:pPr>
            <a:endParaRPr lang="en-US" sz="1600" dirty="0">
              <a:latin typeface="Arial Narrow" panose="020B0606020202030204" pitchFamily="34" charset="0"/>
            </a:endParaRPr>
          </a:p>
          <a:p>
            <a:pPr indent="-228600">
              <a:lnSpc>
                <a:spcPct val="90000"/>
              </a:lnSpc>
              <a:spcAft>
                <a:spcPts val="600"/>
              </a:spcAft>
              <a:buFont typeface="Arial" panose="020B0604020202020204" pitchFamily="34" charset="0"/>
              <a:buChar char="•"/>
            </a:pPr>
            <a:r>
              <a:rPr lang="en-US" sz="1600" dirty="0">
                <a:latin typeface="Arial Narrow" panose="020B0606020202030204" pitchFamily="34" charset="0"/>
              </a:rPr>
              <a:t>We accommodate children from age 3 under Government funding </a:t>
            </a:r>
          </a:p>
          <a:p>
            <a:pPr>
              <a:lnSpc>
                <a:spcPct val="90000"/>
              </a:lnSpc>
              <a:spcAft>
                <a:spcPts val="600"/>
              </a:spcAft>
            </a:pPr>
            <a:r>
              <a:rPr lang="en-US" sz="1600" dirty="0">
                <a:latin typeface="Arial Narrow" panose="020B0606020202030204" pitchFamily="34" charset="0"/>
              </a:rPr>
              <a:t> </a:t>
            </a:r>
          </a:p>
          <a:p>
            <a:pPr indent="-228600">
              <a:lnSpc>
                <a:spcPct val="90000"/>
              </a:lnSpc>
              <a:spcAft>
                <a:spcPts val="600"/>
              </a:spcAft>
              <a:buFont typeface="Arial" panose="020B0604020202020204" pitchFamily="34" charset="0"/>
              <a:buChar char="•"/>
            </a:pPr>
            <a:r>
              <a:rPr lang="en-US" sz="1600" dirty="0">
                <a:latin typeface="Arial Narrow" panose="020B0606020202030204" pitchFamily="34" charset="0"/>
              </a:rPr>
              <a:t>Most of our children and families come from our local catchment area, which encompasses much of the Larbert and Stenhousemuir area.  </a:t>
            </a:r>
          </a:p>
          <a:p>
            <a:pPr indent="-228600">
              <a:lnSpc>
                <a:spcPct val="90000"/>
              </a:lnSpc>
              <a:spcAft>
                <a:spcPts val="600"/>
              </a:spcAft>
              <a:buFont typeface="Arial" panose="020B0604020202020204" pitchFamily="34" charset="0"/>
              <a:buChar char="•"/>
            </a:pPr>
            <a:endParaRPr lang="en-US" sz="1600" dirty="0">
              <a:latin typeface="Arial Narrow" panose="020B0606020202030204" pitchFamily="34" charset="0"/>
            </a:endParaRPr>
          </a:p>
          <a:p>
            <a:pPr indent="-228600">
              <a:lnSpc>
                <a:spcPct val="90000"/>
              </a:lnSpc>
              <a:spcAft>
                <a:spcPts val="600"/>
              </a:spcAft>
              <a:buFont typeface="Arial" panose="020B0604020202020204" pitchFamily="34" charset="0"/>
              <a:buChar char="•"/>
            </a:pPr>
            <a:r>
              <a:rPr lang="en-US" sz="1600" dirty="0">
                <a:latin typeface="Arial Narrow" panose="020B0606020202030204" pitchFamily="34" charset="0"/>
              </a:rPr>
              <a:t>Our day starts at 8.55am and ends at 2.55pm.  We are a ‘term time only’ establishment.</a:t>
            </a:r>
          </a:p>
          <a:p>
            <a:pPr indent="-228600">
              <a:lnSpc>
                <a:spcPct val="90000"/>
              </a:lnSpc>
              <a:spcAft>
                <a:spcPts val="600"/>
              </a:spcAft>
              <a:buFont typeface="Arial" panose="020B0604020202020204" pitchFamily="34" charset="0"/>
              <a:buChar char="•"/>
            </a:pPr>
            <a:endParaRPr lang="en-US" sz="1600" dirty="0">
              <a:latin typeface="Arial Narrow" panose="020B0606020202030204" pitchFamily="34" charset="0"/>
            </a:endParaRPr>
          </a:p>
          <a:p>
            <a:pPr indent="-228600">
              <a:lnSpc>
                <a:spcPct val="90000"/>
              </a:lnSpc>
              <a:spcAft>
                <a:spcPts val="600"/>
              </a:spcAft>
              <a:buFont typeface="Arial" panose="020B0604020202020204" pitchFamily="34" charset="0"/>
              <a:buChar char="•"/>
            </a:pPr>
            <a:r>
              <a:rPr lang="en-US" sz="1600" dirty="0">
                <a:latin typeface="Arial Narrow" panose="020B0606020202030204" pitchFamily="34" charset="0"/>
              </a:rPr>
              <a:t>We have an active parent community and work collaboratively with other agencies. We access amenities within the local area to enrich children’s learning experiences.</a:t>
            </a:r>
          </a:p>
          <a:p>
            <a:pPr indent="-228600">
              <a:lnSpc>
                <a:spcPct val="90000"/>
              </a:lnSpc>
              <a:spcAft>
                <a:spcPts val="600"/>
              </a:spcAft>
              <a:buFont typeface="Arial" panose="020B0604020202020204" pitchFamily="34" charset="0"/>
              <a:buChar char="•"/>
            </a:pPr>
            <a:endParaRPr lang="en-US" sz="1600" dirty="0">
              <a:latin typeface="Arial Narrow" panose="020B0606020202030204" pitchFamily="34" charset="0"/>
            </a:endParaRPr>
          </a:p>
          <a:p>
            <a:pPr indent="-228600">
              <a:lnSpc>
                <a:spcPct val="90000"/>
              </a:lnSpc>
              <a:spcAft>
                <a:spcPts val="600"/>
              </a:spcAft>
              <a:buFont typeface="Arial" panose="020B0604020202020204" pitchFamily="34" charset="0"/>
              <a:buChar char="•"/>
            </a:pPr>
            <a:r>
              <a:rPr lang="en-US" sz="1600" dirty="0">
                <a:latin typeface="Arial Narrow" panose="020B0606020202030204" pitchFamily="34" charset="0"/>
              </a:rPr>
              <a:t>Ladeside ELC experienced a very positive Care Inspectorate Inspection during session 2024-25.  The report can be found here </a:t>
            </a:r>
            <a:r>
              <a:rPr lang="en-US" sz="1600" dirty="0">
                <a:latin typeface="Arial Narrow" panose="020B0606020202030204" pitchFamily="34" charset="0"/>
                <a:hlinkClick r:id="rId3"/>
              </a:rPr>
              <a:t>https://ci-web-media-production-bucket.s3.eu-west-2.amazonaws.com/inspection-reports/CS2003015567/321129.pdf</a:t>
            </a:r>
            <a:r>
              <a:rPr lang="en-US" sz="1600" dirty="0">
                <a:latin typeface="Arial Narrow" panose="020B0606020202030204" pitchFamily="34" charset="0"/>
              </a:rPr>
              <a:t> </a:t>
            </a:r>
          </a:p>
          <a:p>
            <a:pPr indent="-228600">
              <a:lnSpc>
                <a:spcPct val="90000"/>
              </a:lnSpc>
              <a:spcAft>
                <a:spcPts val="600"/>
              </a:spcAft>
              <a:buFont typeface="Arial" panose="020B0604020202020204" pitchFamily="34" charset="0"/>
              <a:buChar char="•"/>
            </a:pPr>
            <a:endParaRPr lang="en-US" sz="1000" b="1" dirty="0"/>
          </a:p>
          <a:p>
            <a:pPr indent="-228600">
              <a:lnSpc>
                <a:spcPct val="90000"/>
              </a:lnSpc>
              <a:spcAft>
                <a:spcPts val="600"/>
              </a:spcAft>
              <a:buFont typeface="Arial" panose="020B0604020202020204" pitchFamily="34" charset="0"/>
              <a:buChar char="•"/>
            </a:pPr>
            <a:endParaRPr lang="en-US" sz="1000" b="1" dirty="0"/>
          </a:p>
          <a:p>
            <a:pPr indent="-228600">
              <a:lnSpc>
                <a:spcPct val="90000"/>
              </a:lnSpc>
              <a:spcAft>
                <a:spcPts val="600"/>
              </a:spcAft>
              <a:buFont typeface="Arial" panose="020B0604020202020204" pitchFamily="34" charset="0"/>
              <a:buChar char="•"/>
            </a:pPr>
            <a:endParaRPr lang="en-US" sz="1000" b="1" dirty="0"/>
          </a:p>
        </p:txBody>
      </p:sp>
    </p:spTree>
    <p:extLst>
      <p:ext uri="{BB962C8B-B14F-4D97-AF65-F5344CB8AC3E}">
        <p14:creationId xmlns:p14="http://schemas.microsoft.com/office/powerpoint/2010/main" val="7602590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B8465C2-E39B-AD67-902B-A6C9423D8FDC}"/>
              </a:ext>
            </a:extLst>
          </p:cNvPr>
          <p:cNvSpPr/>
          <p:nvPr/>
        </p:nvSpPr>
        <p:spPr>
          <a:xfrm>
            <a:off x="702971" y="200881"/>
            <a:ext cx="10550242" cy="584775"/>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GB" sz="3200" b="1" cap="none" spc="0" dirty="0">
                <a:ln/>
                <a:solidFill>
                  <a:schemeClr val="accent4"/>
                </a:solidFill>
                <a:effectLst/>
                <a:latin typeface="Arial" panose="020B0604020202020204" pitchFamily="34" charset="0"/>
                <a:cs typeface="Arial" panose="020B0604020202020204" pitchFamily="34" charset="0"/>
              </a:rPr>
              <a:t>Improvement Priority 1: Outdoor Learning</a:t>
            </a:r>
          </a:p>
        </p:txBody>
      </p:sp>
      <p:sp>
        <p:nvSpPr>
          <p:cNvPr id="37" name="TextBox 36">
            <a:extLst>
              <a:ext uri="{FF2B5EF4-FFF2-40B4-BE49-F238E27FC236}">
                <a16:creationId xmlns:a16="http://schemas.microsoft.com/office/drawing/2014/main" id="{23D8DF0F-6C66-DF3C-BAC2-0CC1BE5E691B}"/>
              </a:ext>
            </a:extLst>
          </p:cNvPr>
          <p:cNvSpPr txBox="1"/>
          <p:nvPr/>
        </p:nvSpPr>
        <p:spPr>
          <a:xfrm>
            <a:off x="5245222" y="716583"/>
            <a:ext cx="6437377" cy="5755422"/>
          </a:xfrm>
          <a:prstGeom prst="rect">
            <a:avLst/>
          </a:prstGeom>
          <a:solidFill>
            <a:schemeClr val="accent6">
              <a:lumMod val="20000"/>
              <a:lumOff val="80000"/>
            </a:schemeClr>
          </a:solidFill>
        </p:spPr>
        <p:txBody>
          <a:bodyPr wrap="square" rtlCol="0">
            <a:spAutoFit/>
          </a:bodyPr>
          <a:lstStyle/>
          <a:p>
            <a:r>
              <a:rPr lang="en-GB" sz="1400" b="1" dirty="0">
                <a:latin typeface="Arial" panose="020B0604020202020204" pitchFamily="34" charset="0"/>
                <a:cs typeface="Arial" panose="020B0604020202020204" pitchFamily="34" charset="0"/>
              </a:rPr>
              <a:t>What have we done:</a:t>
            </a:r>
          </a:p>
          <a:p>
            <a:endParaRPr lang="en-GB" sz="800" b="1" dirty="0">
              <a:latin typeface="Arial" panose="020B0604020202020204" pitchFamily="34" charset="0"/>
              <a:cs typeface="Arial" panose="020B0604020202020204" pitchFamily="34" charset="0"/>
            </a:endParaRPr>
          </a:p>
          <a:p>
            <a:r>
              <a:rPr lang="en-US" sz="1100" b="1" u="sng" dirty="0">
                <a:latin typeface="Arial" panose="020B0604020202020204" pitchFamily="34" charset="0"/>
                <a:cs typeface="Arial" panose="020B0604020202020204" pitchFamily="34" charset="0"/>
              </a:rPr>
              <a:t>We have added a beautiful new summer house!</a:t>
            </a:r>
            <a:r>
              <a:rPr lang="en-US" sz="1100" b="1" dirty="0">
                <a:latin typeface="Arial" panose="020B0604020202020204" pitchFamily="34" charset="0"/>
                <a:cs typeface="Arial" panose="020B0604020202020204" pitchFamily="34" charset="0"/>
              </a:rPr>
              <a:t> </a:t>
            </a:r>
          </a:p>
          <a:p>
            <a:endParaRPr lang="en-US" sz="1100" b="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100" b="1" dirty="0">
                <a:latin typeface="Arial" panose="020B0604020202020204" pitchFamily="34" charset="0"/>
                <a:cs typeface="Arial" panose="020B0604020202020204" pitchFamily="34" charset="0"/>
              </a:rPr>
              <a:t>It serves as a handy home for all our </a:t>
            </a:r>
            <a:r>
              <a:rPr lang="en-US" sz="1100" b="1" dirty="0" err="1">
                <a:latin typeface="Arial" panose="020B0604020202020204" pitchFamily="34" charset="0"/>
                <a:cs typeface="Arial" panose="020B0604020202020204" pitchFamily="34" charset="0"/>
              </a:rPr>
              <a:t>favourite</a:t>
            </a:r>
            <a:r>
              <a:rPr lang="en-US" sz="1100" b="1" dirty="0">
                <a:latin typeface="Arial" panose="020B0604020202020204" pitchFamily="34" charset="0"/>
                <a:cs typeface="Arial" panose="020B0604020202020204" pitchFamily="34" charset="0"/>
              </a:rPr>
              <a:t> outdoor resources including wellies and rain suits, making it easy for the children to grab what they need for an adventure.</a:t>
            </a:r>
          </a:p>
          <a:p>
            <a:endParaRPr lang="en-US" sz="1100" b="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100" b="1" dirty="0">
                <a:latin typeface="Arial" panose="020B0604020202020204" pitchFamily="34" charset="0"/>
                <a:cs typeface="Arial" panose="020B0604020202020204" pitchFamily="34" charset="0"/>
              </a:rPr>
              <a:t>Rain or Shine Fun: Whether it’s a sunny day where we need a bit of shade or a drizzly morning, the summer house keeps us dry and comfortable so the fun never has to stop.</a:t>
            </a:r>
          </a:p>
          <a:p>
            <a:endParaRPr lang="en-US" sz="1100" b="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100" b="1" dirty="0">
                <a:latin typeface="Arial" panose="020B0604020202020204" pitchFamily="34" charset="0"/>
                <a:cs typeface="Arial" panose="020B0604020202020204" pitchFamily="34" charset="0"/>
              </a:rPr>
              <a:t>A Special Place to Play: Inside, it’s becoming a </a:t>
            </a:r>
            <a:r>
              <a:rPr lang="en-US" sz="1100" b="1" dirty="0" err="1">
                <a:latin typeface="Arial" panose="020B0604020202020204" pitchFamily="34" charset="0"/>
                <a:cs typeface="Arial" panose="020B0604020202020204" pitchFamily="34" charset="0"/>
              </a:rPr>
              <a:t>favourite</a:t>
            </a:r>
            <a:r>
              <a:rPr lang="en-US" sz="1100" b="1" dirty="0">
                <a:latin typeface="Arial" panose="020B0604020202020204" pitchFamily="34" charset="0"/>
                <a:cs typeface="Arial" panose="020B0604020202020204" pitchFamily="34" charset="0"/>
              </a:rPr>
              <a:t> spot for cozy story times, quiet chats, and creative activities, giving the children a wonderful "home base" while they play outside.</a:t>
            </a:r>
          </a:p>
          <a:p>
            <a:pPr marL="171450" indent="-171450">
              <a:buFont typeface="Arial" panose="020B0604020202020204" pitchFamily="34" charset="0"/>
              <a:buChar char="•"/>
            </a:pPr>
            <a:endParaRPr lang="en-US" sz="1100" b="1" dirty="0">
              <a:latin typeface="Arial" panose="020B0604020202020204" pitchFamily="34" charset="0"/>
              <a:cs typeface="Arial" panose="020B0604020202020204" pitchFamily="34" charset="0"/>
            </a:endParaRPr>
          </a:p>
          <a:p>
            <a:r>
              <a:rPr lang="en-US" sz="1100" b="1" u="sng" dirty="0">
                <a:latin typeface="Arial" panose="020B0604020202020204" pitchFamily="34" charset="0"/>
                <a:cs typeface="Arial" panose="020B0604020202020204" pitchFamily="34" charset="0"/>
              </a:rPr>
              <a:t>We’ve created a special planting area just for the children</a:t>
            </a:r>
          </a:p>
          <a:p>
            <a:endParaRPr lang="en-US" sz="800" b="1" u="sng"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100" b="1" dirty="0">
                <a:latin typeface="Arial" panose="020B0604020202020204" pitchFamily="34" charset="0"/>
                <a:cs typeface="Arial" panose="020B0604020202020204" pitchFamily="34" charset="0"/>
              </a:rPr>
              <a:t>They have been getting their hands a little muddy, learning all about how vegetables </a:t>
            </a:r>
          </a:p>
          <a:p>
            <a:r>
              <a:rPr lang="en-US" sz="1100" b="1" dirty="0">
                <a:latin typeface="Arial" panose="020B0604020202020204" pitchFamily="34" charset="0"/>
                <a:cs typeface="Arial" panose="020B0604020202020204" pitchFamily="34" charset="0"/>
              </a:rPr>
              <a:t>      grow from tiny seeds into yummy snacks!</a:t>
            </a:r>
          </a:p>
          <a:p>
            <a:endParaRPr lang="en-US" sz="1100" b="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100" b="1" dirty="0">
                <a:latin typeface="Arial" panose="020B0604020202020204" pitchFamily="34" charset="0"/>
                <a:cs typeface="Arial" panose="020B0604020202020204" pitchFamily="34" charset="0"/>
              </a:rPr>
              <a:t>Growing Together: Watching their own veggies sprout is such a special experience. It’s helping the children learn about nature, patience, and the joy of eating healthy, home-grown food.</a:t>
            </a:r>
          </a:p>
          <a:p>
            <a:endParaRPr lang="en-US" sz="1100" b="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100" b="1" dirty="0">
                <a:latin typeface="Arial" panose="020B0604020202020204" pitchFamily="34" charset="0"/>
                <a:cs typeface="Arial" panose="020B0604020202020204" pitchFamily="34" charset="0"/>
              </a:rPr>
              <a:t>Our P1s have been using this area too and it has become a wonderful transition space where ELC and P1 children are working and chatting together throughout the year, making the move to P1 a smooth and enjoyable experience</a:t>
            </a:r>
          </a:p>
          <a:p>
            <a:pPr marL="171450" indent="-171450">
              <a:buFont typeface="Arial" panose="020B0604020202020204" pitchFamily="34" charset="0"/>
              <a:buChar char="•"/>
            </a:pPr>
            <a:endParaRPr lang="en-US" sz="1100" b="1" dirty="0">
              <a:latin typeface="Arial" panose="020B0604020202020204" pitchFamily="34" charset="0"/>
              <a:cs typeface="Arial" panose="020B0604020202020204" pitchFamily="34" charset="0"/>
            </a:endParaRPr>
          </a:p>
          <a:p>
            <a:r>
              <a:rPr lang="en-US" sz="1100" b="1" u="sng" dirty="0">
                <a:latin typeface="Arial" panose="020B0604020202020204" pitchFamily="34" charset="0"/>
                <a:cs typeface="Arial" panose="020B0604020202020204" pitchFamily="34" charset="0"/>
              </a:rPr>
              <a:t>We wanted our garden to be a space the children truly love, so we asked them exactly what they wanted to play with</a:t>
            </a:r>
          </a:p>
          <a:p>
            <a:endParaRPr lang="en-US" sz="800" b="1" u="sng"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100" b="1" dirty="0">
                <a:latin typeface="Arial" panose="020B0604020202020204" pitchFamily="34" charset="0"/>
                <a:cs typeface="Arial" panose="020B0604020202020204" pitchFamily="34" charset="0"/>
              </a:rPr>
              <a:t>Based on their fantastic ideas, we have added new resources including basketball nets, a music station and even a vivarium for our garden invertebrates and amphibians, that have really sparked their imaginations. It has been a joy to watch them dive into their new, child-inspired play zones with such excitement!</a:t>
            </a:r>
            <a:endParaRPr lang="en-GB" sz="1100" b="1" dirty="0">
              <a:latin typeface="Arial" panose="020B0604020202020204" pitchFamily="34" charset="0"/>
              <a:cs typeface="Arial" panose="020B0604020202020204" pitchFamily="34" charset="0"/>
            </a:endParaRPr>
          </a:p>
        </p:txBody>
      </p:sp>
      <p:sp>
        <p:nvSpPr>
          <p:cNvPr id="41" name="TextBox 40">
            <a:extLst>
              <a:ext uri="{FF2B5EF4-FFF2-40B4-BE49-F238E27FC236}">
                <a16:creationId xmlns:a16="http://schemas.microsoft.com/office/drawing/2014/main" id="{CEE383D4-44C2-EBD0-16C3-392BC832B46F}"/>
              </a:ext>
            </a:extLst>
          </p:cNvPr>
          <p:cNvSpPr txBox="1"/>
          <p:nvPr/>
        </p:nvSpPr>
        <p:spPr>
          <a:xfrm>
            <a:off x="82296" y="5319158"/>
            <a:ext cx="4942263" cy="1223412"/>
          </a:xfrm>
          <a:prstGeom prst="rect">
            <a:avLst/>
          </a:prstGeom>
          <a:solidFill>
            <a:schemeClr val="accent5">
              <a:lumMod val="20000"/>
              <a:lumOff val="80000"/>
            </a:schemeClr>
          </a:solidFill>
        </p:spPr>
        <p:txBody>
          <a:bodyPr wrap="square" rtlCol="0">
            <a:spAutoFit/>
          </a:bodyPr>
          <a:lstStyle/>
          <a:p>
            <a:r>
              <a:rPr lang="en-GB" sz="1050" b="1" dirty="0">
                <a:latin typeface="Arial" panose="020B0604020202020204" pitchFamily="34" charset="0"/>
                <a:cs typeface="Arial" panose="020B0604020202020204" pitchFamily="34" charset="0"/>
              </a:rPr>
              <a:t>Moving Forwards:</a:t>
            </a:r>
          </a:p>
          <a:p>
            <a:r>
              <a:rPr lang="en-GB" sz="1050" b="1" dirty="0">
                <a:latin typeface="Arial" panose="020B0604020202020204" pitchFamily="34" charset="0"/>
                <a:cs typeface="Arial" panose="020B0604020202020204" pitchFamily="34" charset="0"/>
              </a:rPr>
              <a:t>We want to add a soft ground covering to our concrete area to increase the independence and confidence of our little learners.</a:t>
            </a:r>
          </a:p>
          <a:p>
            <a:r>
              <a:rPr lang="en-GB" sz="1050" b="1" dirty="0">
                <a:latin typeface="Arial" panose="020B0604020202020204" pitchFamily="34" charset="0"/>
                <a:cs typeface="Arial" panose="020B0604020202020204" pitchFamily="34" charset="0"/>
              </a:rPr>
              <a:t>We want to continue to develop or planting area to make it a source of food for our ELC all year round.  This will allow us to develop our pantry options for lunch and snack while increasing children’s awareness of where their food comes from.</a:t>
            </a:r>
          </a:p>
        </p:txBody>
      </p:sp>
      <p:pic>
        <p:nvPicPr>
          <p:cNvPr id="6" name="Picture 5">
            <a:extLst>
              <a:ext uri="{FF2B5EF4-FFF2-40B4-BE49-F238E27FC236}">
                <a16:creationId xmlns:a16="http://schemas.microsoft.com/office/drawing/2014/main" id="{7AC321B9-D84D-4542-86FA-221DDE7330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76390" y="76944"/>
            <a:ext cx="904291" cy="584775"/>
          </a:xfrm>
          <a:prstGeom prst="rect">
            <a:avLst/>
          </a:prstGeom>
        </p:spPr>
      </p:pic>
      <p:sp>
        <p:nvSpPr>
          <p:cNvPr id="18" name="TextBox 17">
            <a:extLst>
              <a:ext uri="{FF2B5EF4-FFF2-40B4-BE49-F238E27FC236}">
                <a16:creationId xmlns:a16="http://schemas.microsoft.com/office/drawing/2014/main" id="{20A2CCA3-E711-4A0A-A84D-119B00BA745A}"/>
              </a:ext>
            </a:extLst>
          </p:cNvPr>
          <p:cNvSpPr txBox="1"/>
          <p:nvPr/>
        </p:nvSpPr>
        <p:spPr>
          <a:xfrm rot="20629145">
            <a:off x="736160" y="1278751"/>
            <a:ext cx="3214047" cy="3570208"/>
          </a:xfrm>
          <a:prstGeom prst="rect">
            <a:avLst/>
          </a:prstGeom>
          <a:solidFill>
            <a:schemeClr val="accent2">
              <a:lumMod val="20000"/>
              <a:lumOff val="80000"/>
            </a:schemeClr>
          </a:solidFill>
          <a:ln>
            <a:solidFill>
              <a:srgbClr val="0070C0"/>
            </a:solidFill>
          </a:ln>
        </p:spPr>
        <p:txBody>
          <a:bodyPr wrap="square" rtlCol="0">
            <a:spAutoFit/>
          </a:bodyPr>
          <a:lstStyle/>
          <a:p>
            <a:r>
              <a:rPr lang="en-GB" sz="1600" b="1" dirty="0">
                <a:latin typeface="Arial" panose="020B0604020202020204" pitchFamily="34" charset="0"/>
                <a:cs typeface="Arial" panose="020B0604020202020204" pitchFamily="34" charset="0"/>
              </a:rPr>
              <a:t>What did we want to improve?</a:t>
            </a:r>
          </a:p>
          <a:p>
            <a:endParaRPr lang="en-GB" b="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200" b="1" dirty="0">
                <a:latin typeface="Arial" panose="020B0604020202020204" pitchFamily="34" charset="0"/>
                <a:cs typeface="Arial" panose="020B0604020202020204" pitchFamily="34" charset="0"/>
              </a:rPr>
              <a:t>Our grass area was the most popular area, with lots of hands on activities but our concrete area was less appealing for our children so we wanted to upgrade this area to provide more learning spaces</a:t>
            </a:r>
          </a:p>
          <a:p>
            <a:endParaRPr lang="en-GB" sz="1200" b="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200" b="1" dirty="0">
                <a:latin typeface="Arial" panose="020B0604020202020204" pitchFamily="34" charset="0"/>
                <a:cs typeface="Arial" panose="020B0604020202020204" pitchFamily="34" charset="0"/>
              </a:rPr>
              <a:t>We wanted a covered outdoor area to store our wellies and waterproofs and a place for children to shelter while outdoors in any weather</a:t>
            </a:r>
          </a:p>
          <a:p>
            <a:endParaRPr lang="en-GB" sz="1200" b="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200" b="1" dirty="0">
                <a:latin typeface="Arial" panose="020B0604020202020204" pitchFamily="34" charset="0"/>
                <a:cs typeface="Arial" panose="020B0604020202020204" pitchFamily="34" charset="0"/>
              </a:rPr>
              <a:t>We wanted to provide an outdoor area which could be used by our friends in Primary 1 as well, especially during transition activities</a:t>
            </a:r>
          </a:p>
        </p:txBody>
      </p:sp>
      <p:pic>
        <p:nvPicPr>
          <p:cNvPr id="3" name="Picture 2">
            <a:extLst>
              <a:ext uri="{FF2B5EF4-FFF2-40B4-BE49-F238E27FC236}">
                <a16:creationId xmlns:a16="http://schemas.microsoft.com/office/drawing/2014/main" id="{00A402B0-5B84-E31A-3D05-E92E195691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7043013">
            <a:off x="3936506" y="1016495"/>
            <a:ext cx="1161554" cy="871165"/>
          </a:xfrm>
          <a:prstGeom prst="rect">
            <a:avLst/>
          </a:prstGeom>
        </p:spPr>
      </p:pic>
      <p:pic>
        <p:nvPicPr>
          <p:cNvPr id="7" name="Picture 6">
            <a:extLst>
              <a:ext uri="{FF2B5EF4-FFF2-40B4-BE49-F238E27FC236}">
                <a16:creationId xmlns:a16="http://schemas.microsoft.com/office/drawing/2014/main" id="{5E58BBE5-3870-D7B7-CDDA-23C71A33CB5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7253216">
            <a:off x="11062146" y="430917"/>
            <a:ext cx="1028542" cy="771407"/>
          </a:xfrm>
          <a:prstGeom prst="rect">
            <a:avLst/>
          </a:prstGeom>
        </p:spPr>
      </p:pic>
      <p:pic>
        <p:nvPicPr>
          <p:cNvPr id="9" name="Picture 8">
            <a:extLst>
              <a:ext uri="{FF2B5EF4-FFF2-40B4-BE49-F238E27FC236}">
                <a16:creationId xmlns:a16="http://schemas.microsoft.com/office/drawing/2014/main" id="{BE204D56-97AE-94D4-F6A8-4AE32CA2C80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3542474">
            <a:off x="4015702" y="2605076"/>
            <a:ext cx="1223412" cy="917559"/>
          </a:xfrm>
          <a:prstGeom prst="rect">
            <a:avLst/>
          </a:prstGeom>
        </p:spPr>
      </p:pic>
      <p:pic>
        <p:nvPicPr>
          <p:cNvPr id="11" name="Picture 10">
            <a:extLst>
              <a:ext uri="{FF2B5EF4-FFF2-40B4-BE49-F238E27FC236}">
                <a16:creationId xmlns:a16="http://schemas.microsoft.com/office/drawing/2014/main" id="{882E143D-AFA0-E54C-3509-5AD57A5A1B8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6718829">
            <a:off x="3892013" y="4255023"/>
            <a:ext cx="1273297" cy="954973"/>
          </a:xfrm>
          <a:prstGeom prst="rect">
            <a:avLst/>
          </a:prstGeom>
        </p:spPr>
      </p:pic>
      <p:pic>
        <p:nvPicPr>
          <p:cNvPr id="13" name="Picture 12">
            <a:extLst>
              <a:ext uri="{FF2B5EF4-FFF2-40B4-BE49-F238E27FC236}">
                <a16:creationId xmlns:a16="http://schemas.microsoft.com/office/drawing/2014/main" id="{AF0A3E31-A14F-7F58-6DEA-702D66761C2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3796402">
            <a:off x="11024745" y="2902058"/>
            <a:ext cx="1081970" cy="811477"/>
          </a:xfrm>
          <a:prstGeom prst="rect">
            <a:avLst/>
          </a:prstGeom>
        </p:spPr>
      </p:pic>
    </p:spTree>
    <p:extLst>
      <p:ext uri="{BB962C8B-B14F-4D97-AF65-F5344CB8AC3E}">
        <p14:creationId xmlns:p14="http://schemas.microsoft.com/office/powerpoint/2010/main" val="34533136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D4380D-2251-2A2A-5337-E5B874B0DF8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6862723F-B15D-ED16-0122-C2D3AE99ED4E}"/>
              </a:ext>
            </a:extLst>
          </p:cNvPr>
          <p:cNvSpPr/>
          <p:nvPr/>
        </p:nvSpPr>
        <p:spPr>
          <a:xfrm>
            <a:off x="206828" y="370611"/>
            <a:ext cx="11778343" cy="6455582"/>
          </a:xfrm>
          <a:prstGeom prst="rect">
            <a:avLst/>
          </a:prstGeom>
          <a:solidFill>
            <a:schemeClr val="bg1"/>
          </a:solidFill>
          <a:ln w="5715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Rectangle 1">
            <a:extLst>
              <a:ext uri="{FF2B5EF4-FFF2-40B4-BE49-F238E27FC236}">
                <a16:creationId xmlns:a16="http://schemas.microsoft.com/office/drawing/2014/main" id="{20CBDD9A-3811-8C6F-B56F-4A7B439DF8BA}"/>
              </a:ext>
            </a:extLst>
          </p:cNvPr>
          <p:cNvSpPr/>
          <p:nvPr/>
        </p:nvSpPr>
        <p:spPr>
          <a:xfrm>
            <a:off x="1620146" y="370611"/>
            <a:ext cx="8646919" cy="553998"/>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GB" sz="3000" b="1" dirty="0">
                <a:ln/>
                <a:solidFill>
                  <a:schemeClr val="accent4"/>
                </a:solidFill>
                <a:latin typeface="Arial" panose="020B0604020202020204" pitchFamily="34" charset="0"/>
                <a:cs typeface="Arial" panose="020B0604020202020204" pitchFamily="34" charset="0"/>
              </a:rPr>
              <a:t>Improvement Priority 2: Effective partnerships</a:t>
            </a:r>
          </a:p>
        </p:txBody>
      </p:sp>
      <p:sp>
        <p:nvSpPr>
          <p:cNvPr id="5" name="TextBox 4">
            <a:extLst>
              <a:ext uri="{FF2B5EF4-FFF2-40B4-BE49-F238E27FC236}">
                <a16:creationId xmlns:a16="http://schemas.microsoft.com/office/drawing/2014/main" id="{4DCB4F4B-7E04-4458-9B28-529BE666ABD4}"/>
              </a:ext>
            </a:extLst>
          </p:cNvPr>
          <p:cNvSpPr txBox="1"/>
          <p:nvPr/>
        </p:nvSpPr>
        <p:spPr>
          <a:xfrm>
            <a:off x="5675082" y="844123"/>
            <a:ext cx="5925312" cy="5909310"/>
          </a:xfrm>
          <a:prstGeom prst="rect">
            <a:avLst/>
          </a:prstGeom>
          <a:solidFill>
            <a:schemeClr val="accent6">
              <a:lumMod val="20000"/>
              <a:lumOff val="80000"/>
            </a:schemeClr>
          </a:solidFill>
          <a:ln>
            <a:solidFill>
              <a:srgbClr val="0070C0"/>
            </a:solidFill>
          </a:ln>
        </p:spPr>
        <p:txBody>
          <a:bodyPr wrap="square" rtlCol="0">
            <a:spAutoFit/>
          </a:bodyPr>
          <a:lstStyle/>
          <a:p>
            <a:r>
              <a:rPr lang="en-GB" sz="1400" b="1" dirty="0">
                <a:latin typeface="Arial" panose="020B0604020202020204" pitchFamily="34" charset="0"/>
                <a:cs typeface="Arial" panose="020B0604020202020204" pitchFamily="34" charset="0"/>
              </a:rPr>
              <a:t>What have we done?</a:t>
            </a:r>
          </a:p>
          <a:p>
            <a:endParaRPr lang="en-GB" sz="600" dirty="0">
              <a:latin typeface="Arial" panose="020B0604020202020204" pitchFamily="34" charset="0"/>
              <a:cs typeface="Arial" panose="020B0604020202020204" pitchFamily="34" charset="0"/>
            </a:endParaRPr>
          </a:p>
          <a:p>
            <a:r>
              <a:rPr lang="en-US" sz="1400" dirty="0">
                <a:latin typeface="Arial" panose="020B0604020202020204" pitchFamily="34" charset="0"/>
                <a:cs typeface="Arial" panose="020B0604020202020204" pitchFamily="34" charset="0"/>
              </a:rPr>
              <a:t>Learning Together Through PEEPs</a:t>
            </a:r>
          </a:p>
          <a:p>
            <a:endParaRPr lang="en-US" sz="1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100" dirty="0">
                <a:latin typeface="Arial" panose="020B0604020202020204" pitchFamily="34" charset="0"/>
                <a:cs typeface="Arial" panose="020B0604020202020204" pitchFamily="34" charset="0"/>
              </a:rPr>
              <a:t>We have loved hosting our PEEPs (Parents Early Education Partnership) sessions. These have been a fantastic way for us to share tips, learn from one another, and grow as a community. </a:t>
            </a:r>
          </a:p>
          <a:p>
            <a:pPr marL="285750" indent="-285750">
              <a:buFont typeface="Arial" panose="020B0604020202020204" pitchFamily="34" charset="0"/>
              <a:buChar char="•"/>
            </a:pPr>
            <a:endParaRPr lang="en-US" sz="11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100" dirty="0">
                <a:latin typeface="Arial" panose="020B0604020202020204" pitchFamily="34" charset="0"/>
                <a:cs typeface="Arial" panose="020B0604020202020204" pitchFamily="34" charset="0"/>
              </a:rPr>
              <a:t>Our focus has been on topics that matter most to you, including : Speech and Language, sharing fun games and everyday activities to boost communication skills, exploring gentle ways to help our little ones understand and manage their feelings, hands-on sessions involving easy meal preparation, sleep routines and some crafting</a:t>
            </a:r>
          </a:p>
          <a:p>
            <a:endParaRPr lang="en-US" sz="1100" dirty="0">
              <a:latin typeface="Arial" panose="020B0604020202020204" pitchFamily="34" charset="0"/>
              <a:cs typeface="Arial" panose="020B0604020202020204" pitchFamily="34" charset="0"/>
            </a:endParaRPr>
          </a:p>
          <a:p>
            <a:r>
              <a:rPr lang="en-US" sz="1400" dirty="0">
                <a:latin typeface="Arial" panose="020B0604020202020204" pitchFamily="34" charset="0"/>
                <a:cs typeface="Arial" panose="020B0604020202020204" pitchFamily="34" charset="0"/>
              </a:rPr>
              <a:t>Community Visits</a:t>
            </a:r>
            <a:endParaRPr lang="en-US" sz="1100" dirty="0">
              <a:latin typeface="Arial" panose="020B0604020202020204" pitchFamily="34" charset="0"/>
              <a:cs typeface="Arial" panose="020B0604020202020204" pitchFamily="34" charset="0"/>
            </a:endParaRPr>
          </a:p>
          <a:p>
            <a:endParaRPr lang="en-US" sz="7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Our little explorers have been busy visiting local shops to learn about our neighborhood, spending time in our parks to connect with nature, and making special trips to local care homes to share songs and smiles with our older </a:t>
            </a:r>
            <a:r>
              <a:rPr lang="en-US" sz="1100" dirty="0" err="1">
                <a:latin typeface="Arial" panose="020B0604020202020204" pitchFamily="34" charset="0"/>
                <a:cs typeface="Arial" panose="020B0604020202020204" pitchFamily="34" charset="0"/>
              </a:rPr>
              <a:t>neighbours</a:t>
            </a:r>
            <a:r>
              <a:rPr lang="en-US" sz="1100" dirty="0">
                <a:latin typeface="Arial" panose="020B0604020202020204" pitchFamily="34" charset="0"/>
                <a:cs typeface="Arial" panose="020B0604020202020204" pitchFamily="34" charset="0"/>
              </a:rPr>
              <a:t>.</a:t>
            </a:r>
          </a:p>
          <a:p>
            <a:pPr marL="171450" indent="-171450">
              <a:buFont typeface="Arial" panose="020B0604020202020204" pitchFamily="34" charset="0"/>
              <a:buChar char="•"/>
            </a:pPr>
            <a:endParaRPr lang="en-US" sz="1100" dirty="0">
              <a:latin typeface="Arial" panose="020B0604020202020204" pitchFamily="34" charset="0"/>
              <a:cs typeface="Arial" panose="020B0604020202020204" pitchFamily="34" charset="0"/>
            </a:endParaRPr>
          </a:p>
          <a:p>
            <a:r>
              <a:rPr lang="en-US" sz="1400" dirty="0">
                <a:latin typeface="Arial" panose="020B0604020202020204" pitchFamily="34" charset="0"/>
                <a:cs typeface="Arial" panose="020B0604020202020204" pitchFamily="34" charset="0"/>
              </a:rPr>
              <a:t>Family Involvement</a:t>
            </a:r>
          </a:p>
          <a:p>
            <a:endParaRPr lang="en-US" sz="9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We have loved seeing so many of you join us for:</a:t>
            </a:r>
          </a:p>
          <a:p>
            <a:endParaRPr lang="en-US" sz="11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Stay and Play: Precious time for you to see your child in their element and meet other nursery families.</a:t>
            </a:r>
          </a:p>
          <a:p>
            <a:pPr marL="171450" indent="-171450">
              <a:buFont typeface="Arial" panose="020B0604020202020204" pitchFamily="34" charset="0"/>
              <a:buChar char="•"/>
            </a:pPr>
            <a:endParaRPr lang="en-US" sz="11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Focus Child Breakfast &amp; Afternoon Tea: Our "Focus Child" sessions have been a huge hit, giving you a chance to share a relaxed meal and chat about your child’s learning journey.</a:t>
            </a:r>
          </a:p>
          <a:p>
            <a:pPr marL="171450" indent="-171450">
              <a:buFont typeface="Arial" panose="020B0604020202020204" pitchFamily="34" charset="0"/>
              <a:buChar char="•"/>
            </a:pPr>
            <a:endParaRPr lang="en-US" sz="11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Reading Sessions: Getting lost in stories together is one of our favorite ways to settle in and share a quiet moment.</a:t>
            </a:r>
          </a:p>
          <a:p>
            <a:endParaRPr lang="en-US" sz="11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Seasonal Celebrations: From our Spring Fling to dedicated days for planting and crafting, these events have truly brought our nursery community to life.</a:t>
            </a:r>
            <a:endParaRPr lang="en-GB" sz="1100"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96910377-DBEC-444A-A2F2-B8CEA1DE8949}"/>
              </a:ext>
            </a:extLst>
          </p:cNvPr>
          <p:cNvSpPr txBox="1"/>
          <p:nvPr/>
        </p:nvSpPr>
        <p:spPr>
          <a:xfrm>
            <a:off x="329880" y="5862452"/>
            <a:ext cx="5029109" cy="769441"/>
          </a:xfrm>
          <a:prstGeom prst="rect">
            <a:avLst/>
          </a:prstGeom>
          <a:solidFill>
            <a:schemeClr val="accent5">
              <a:lumMod val="20000"/>
              <a:lumOff val="80000"/>
            </a:schemeClr>
          </a:solidFill>
        </p:spPr>
        <p:txBody>
          <a:bodyPr wrap="square" rtlCol="0">
            <a:spAutoFit/>
          </a:bodyPr>
          <a:lstStyle/>
          <a:p>
            <a:r>
              <a:rPr lang="en-GB" sz="1100" b="1" dirty="0">
                <a:latin typeface="Arial" panose="020B0604020202020204" pitchFamily="34" charset="0"/>
                <a:cs typeface="Arial" panose="020B0604020202020204" pitchFamily="34" charset="0"/>
              </a:rPr>
              <a:t>Moving Forwards: </a:t>
            </a:r>
          </a:p>
          <a:p>
            <a:r>
              <a:rPr lang="en-GB" sz="1100" b="1" dirty="0">
                <a:latin typeface="Arial" panose="020B0604020202020204" pitchFamily="34" charset="0"/>
                <a:cs typeface="Arial" panose="020B0604020202020204" pitchFamily="34" charset="0"/>
              </a:rPr>
              <a:t>PEEPs will continue next session with our new families. </a:t>
            </a:r>
          </a:p>
          <a:p>
            <a:r>
              <a:rPr lang="en-GB" sz="1100" b="1" dirty="0">
                <a:latin typeface="Arial" panose="020B0604020202020204" pitchFamily="34" charset="0"/>
                <a:cs typeface="Arial" panose="020B0604020202020204" pitchFamily="34" charset="0"/>
              </a:rPr>
              <a:t>We will be expanding our community links to include our friends in other care homes and Age Concern. </a:t>
            </a:r>
          </a:p>
        </p:txBody>
      </p:sp>
      <p:sp>
        <p:nvSpPr>
          <p:cNvPr id="11" name="AutoShape 4" descr="Yellow Pencil Clip Art Free PNG Image｜Illustoon">
            <a:extLst>
              <a:ext uri="{FF2B5EF4-FFF2-40B4-BE49-F238E27FC236}">
                <a16:creationId xmlns:a16="http://schemas.microsoft.com/office/drawing/2014/main" id="{4020E470-AEF4-4AF3-B246-364173DDF0A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 name="TextBox 6">
            <a:extLst>
              <a:ext uri="{FF2B5EF4-FFF2-40B4-BE49-F238E27FC236}">
                <a16:creationId xmlns:a16="http://schemas.microsoft.com/office/drawing/2014/main" id="{7EA6D8AF-F4CE-4FB8-A96C-63E31F85AC3B}"/>
              </a:ext>
            </a:extLst>
          </p:cNvPr>
          <p:cNvSpPr txBox="1"/>
          <p:nvPr/>
        </p:nvSpPr>
        <p:spPr>
          <a:xfrm rot="20526500">
            <a:off x="462225" y="1542756"/>
            <a:ext cx="3503172" cy="3139321"/>
          </a:xfrm>
          <a:prstGeom prst="rect">
            <a:avLst/>
          </a:prstGeom>
          <a:solidFill>
            <a:schemeClr val="accent2">
              <a:lumMod val="20000"/>
              <a:lumOff val="80000"/>
            </a:schemeClr>
          </a:solidFill>
          <a:ln>
            <a:solidFill>
              <a:srgbClr val="0070C0"/>
            </a:solidFill>
          </a:ln>
        </p:spPr>
        <p:txBody>
          <a:bodyPr wrap="square" rtlCol="0">
            <a:spAutoFit/>
          </a:bodyPr>
          <a:lstStyle/>
          <a:p>
            <a:r>
              <a:rPr lang="en-GB" b="1" dirty="0"/>
              <a:t>What did we want to improve?</a:t>
            </a:r>
          </a:p>
          <a:p>
            <a:endParaRPr lang="en-GB" sz="2400" b="1" dirty="0"/>
          </a:p>
          <a:p>
            <a:r>
              <a:rPr lang="en-GB" sz="1200" b="1" dirty="0"/>
              <a:t>We wanted to provide our families with more opportunities to come into Nursery and really get to know our staff and our spaces and see their children thrive within our setting.</a:t>
            </a:r>
          </a:p>
          <a:p>
            <a:endParaRPr lang="en-GB" sz="1200" b="1" dirty="0"/>
          </a:p>
          <a:p>
            <a:r>
              <a:rPr lang="en-GB" sz="1200" b="1" dirty="0"/>
              <a:t>We wanted to give our children opportunities to meet our community through visits to local places.</a:t>
            </a:r>
          </a:p>
          <a:p>
            <a:endParaRPr lang="en-GB" sz="1200" b="1" dirty="0"/>
          </a:p>
          <a:p>
            <a:r>
              <a:rPr lang="en-GB" sz="1200" b="1" dirty="0"/>
              <a:t>We wanted to provide support for our families in different ways.</a:t>
            </a:r>
          </a:p>
          <a:p>
            <a:endParaRPr lang="en-GB" sz="2400" b="1" dirty="0"/>
          </a:p>
        </p:txBody>
      </p:sp>
      <p:pic>
        <p:nvPicPr>
          <p:cNvPr id="12" name="Picture 11">
            <a:extLst>
              <a:ext uri="{FF2B5EF4-FFF2-40B4-BE49-F238E27FC236}">
                <a16:creationId xmlns:a16="http://schemas.microsoft.com/office/drawing/2014/main" id="{D2C0DF23-3BE4-404B-8482-2AC0DD6E7C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855780">
            <a:off x="11258980" y="150357"/>
            <a:ext cx="904291" cy="584775"/>
          </a:xfrm>
          <a:prstGeom prst="rect">
            <a:avLst/>
          </a:prstGeom>
        </p:spPr>
      </p:pic>
      <p:sp>
        <p:nvSpPr>
          <p:cNvPr id="8" name="Cloud 7">
            <a:extLst>
              <a:ext uri="{FF2B5EF4-FFF2-40B4-BE49-F238E27FC236}">
                <a16:creationId xmlns:a16="http://schemas.microsoft.com/office/drawing/2014/main" id="{E754E037-FC5C-1B3D-F12E-49C7E64CAB59}"/>
              </a:ext>
            </a:extLst>
          </p:cNvPr>
          <p:cNvSpPr/>
          <p:nvPr/>
        </p:nvSpPr>
        <p:spPr>
          <a:xfrm>
            <a:off x="3581106" y="3745583"/>
            <a:ext cx="2161326" cy="1510861"/>
          </a:xfrm>
          <a:prstGeom prst="cloud">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GB" sz="1200" dirty="0"/>
              <a:t>80% of our families have attended a Focus breakfast or afternoon tea</a:t>
            </a:r>
          </a:p>
        </p:txBody>
      </p:sp>
      <p:sp>
        <p:nvSpPr>
          <p:cNvPr id="10" name="Cloud 9">
            <a:extLst>
              <a:ext uri="{FF2B5EF4-FFF2-40B4-BE49-F238E27FC236}">
                <a16:creationId xmlns:a16="http://schemas.microsoft.com/office/drawing/2014/main" id="{12A43D2F-D252-9084-AAE4-1C5F33C31FAA}"/>
              </a:ext>
            </a:extLst>
          </p:cNvPr>
          <p:cNvSpPr/>
          <p:nvPr/>
        </p:nvSpPr>
        <p:spPr>
          <a:xfrm>
            <a:off x="3429000" y="890362"/>
            <a:ext cx="2357040" cy="1632400"/>
          </a:xfrm>
          <a:prstGeom prst="cloud">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GB" sz="1100" dirty="0"/>
              <a:t>We have increased the number of PEEPs sessions this year and we have invited other agencies to come along in line with family requests</a:t>
            </a:r>
          </a:p>
        </p:txBody>
      </p:sp>
      <p:sp>
        <p:nvSpPr>
          <p:cNvPr id="13" name="Cloud 12">
            <a:extLst>
              <a:ext uri="{FF2B5EF4-FFF2-40B4-BE49-F238E27FC236}">
                <a16:creationId xmlns:a16="http://schemas.microsoft.com/office/drawing/2014/main" id="{04642C1A-68FD-D4AE-33B5-FE41443473EC}"/>
              </a:ext>
            </a:extLst>
          </p:cNvPr>
          <p:cNvSpPr/>
          <p:nvPr/>
        </p:nvSpPr>
        <p:spPr>
          <a:xfrm rot="20951236">
            <a:off x="822264" y="4569352"/>
            <a:ext cx="1892808" cy="1344168"/>
          </a:xfrm>
          <a:prstGeom prst="cloud">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GB" sz="1000" dirty="0"/>
              <a:t>98% of our families have been able to attend two or more events / sessions within our ELC this year</a:t>
            </a:r>
          </a:p>
        </p:txBody>
      </p:sp>
    </p:spTree>
    <p:extLst>
      <p:ext uri="{BB962C8B-B14F-4D97-AF65-F5344CB8AC3E}">
        <p14:creationId xmlns:p14="http://schemas.microsoft.com/office/powerpoint/2010/main" val="12408839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E52094-2126-5F79-C50C-BC98D2ACEC6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0F42A4A-0DE1-42C4-968C-1DAC9BD0182B}"/>
              </a:ext>
            </a:extLst>
          </p:cNvPr>
          <p:cNvSpPr/>
          <p:nvPr/>
        </p:nvSpPr>
        <p:spPr>
          <a:xfrm>
            <a:off x="1120414" y="107412"/>
            <a:ext cx="9951186" cy="52322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GB" sz="2800" b="1" dirty="0">
                <a:ln/>
                <a:solidFill>
                  <a:schemeClr val="accent4"/>
                </a:solidFill>
                <a:latin typeface="Arial" panose="020B0604020202020204" pitchFamily="34" charset="0"/>
                <a:cs typeface="Arial" panose="020B0604020202020204" pitchFamily="34" charset="0"/>
              </a:rPr>
              <a:t>Improvement Priority 3:Tracking and Recording progress</a:t>
            </a:r>
          </a:p>
        </p:txBody>
      </p:sp>
      <p:sp>
        <p:nvSpPr>
          <p:cNvPr id="5" name="TextBox 4">
            <a:extLst>
              <a:ext uri="{FF2B5EF4-FFF2-40B4-BE49-F238E27FC236}">
                <a16:creationId xmlns:a16="http://schemas.microsoft.com/office/drawing/2014/main" id="{EA688DE8-B3EA-46EF-B9FB-C309D41A669E}"/>
              </a:ext>
            </a:extLst>
          </p:cNvPr>
          <p:cNvSpPr txBox="1"/>
          <p:nvPr/>
        </p:nvSpPr>
        <p:spPr>
          <a:xfrm rot="20437109">
            <a:off x="719450" y="1126848"/>
            <a:ext cx="3554521" cy="3385542"/>
          </a:xfrm>
          <a:prstGeom prst="rect">
            <a:avLst/>
          </a:prstGeom>
          <a:solidFill>
            <a:schemeClr val="accent2">
              <a:lumMod val="20000"/>
              <a:lumOff val="80000"/>
            </a:schemeClr>
          </a:solidFill>
          <a:ln>
            <a:solidFill>
              <a:srgbClr val="0070C0"/>
            </a:solidFill>
          </a:ln>
        </p:spPr>
        <p:txBody>
          <a:bodyPr wrap="square" rtlCol="0">
            <a:spAutoFit/>
          </a:bodyPr>
          <a:lstStyle/>
          <a:p>
            <a:r>
              <a:rPr lang="en-GB" sz="1600" b="1" dirty="0">
                <a:latin typeface="Arial" panose="020B0604020202020204" pitchFamily="34" charset="0"/>
                <a:cs typeface="Arial" panose="020B0604020202020204" pitchFamily="34" charset="0"/>
              </a:rPr>
              <a:t>What did we want to improve?</a:t>
            </a:r>
          </a:p>
          <a:p>
            <a:endParaRPr lang="en-GB" sz="1400" b="1" dirty="0">
              <a:latin typeface="Arial" panose="020B0604020202020204" pitchFamily="34" charset="0"/>
              <a:cs typeface="Arial" panose="020B0604020202020204" pitchFamily="34" charset="0"/>
            </a:endParaRPr>
          </a:p>
          <a:p>
            <a:r>
              <a:rPr lang="en-GB" sz="1400" b="1" dirty="0">
                <a:latin typeface="Arial" panose="020B0604020202020204" pitchFamily="34" charset="0"/>
                <a:cs typeface="Arial" panose="020B0604020202020204" pitchFamily="34" charset="0"/>
              </a:rPr>
              <a:t>We wanted to ensure that </a:t>
            </a:r>
            <a:r>
              <a:rPr lang="en-GB" sz="1400" b="1" u="sng" dirty="0">
                <a:latin typeface="Arial" panose="020B0604020202020204" pitchFamily="34" charset="0"/>
                <a:cs typeface="Arial" panose="020B0604020202020204" pitchFamily="34" charset="0"/>
              </a:rPr>
              <a:t>all staff</a:t>
            </a:r>
            <a:r>
              <a:rPr lang="en-GB" sz="1400" b="1" dirty="0">
                <a:latin typeface="Arial" panose="020B0604020202020204" pitchFamily="34" charset="0"/>
                <a:cs typeface="Arial" panose="020B0604020202020204" pitchFamily="34" charset="0"/>
              </a:rPr>
              <a:t> were involved in the learning of </a:t>
            </a:r>
            <a:r>
              <a:rPr lang="en-GB" sz="1400" b="1" u="sng" dirty="0">
                <a:latin typeface="Arial" panose="020B0604020202020204" pitchFamily="34" charset="0"/>
                <a:cs typeface="Arial" panose="020B0604020202020204" pitchFamily="34" charset="0"/>
              </a:rPr>
              <a:t>every child </a:t>
            </a:r>
            <a:r>
              <a:rPr lang="en-GB" sz="1400" b="1" dirty="0">
                <a:latin typeface="Arial" panose="020B0604020202020204" pitchFamily="34" charset="0"/>
                <a:cs typeface="Arial" panose="020B0604020202020204" pitchFamily="34" charset="0"/>
              </a:rPr>
              <a:t>within the ELC</a:t>
            </a:r>
          </a:p>
          <a:p>
            <a:endParaRPr lang="en-GB" sz="1400" b="1" dirty="0">
              <a:latin typeface="Arial" panose="020B0604020202020204" pitchFamily="34" charset="0"/>
              <a:cs typeface="Arial" panose="020B0604020202020204" pitchFamily="34" charset="0"/>
            </a:endParaRPr>
          </a:p>
          <a:p>
            <a:r>
              <a:rPr lang="en-GB" sz="1400" b="1" dirty="0">
                <a:latin typeface="Arial" panose="020B0604020202020204" pitchFamily="34" charset="0"/>
                <a:cs typeface="Arial" panose="020B0604020202020204" pitchFamily="34" charset="0"/>
              </a:rPr>
              <a:t>We wanted to embed the Council Assessment Framework into our Focus Child cycles</a:t>
            </a:r>
          </a:p>
          <a:p>
            <a:endParaRPr lang="en-GB" sz="1400" b="1" dirty="0">
              <a:latin typeface="Arial" panose="020B0604020202020204" pitchFamily="34" charset="0"/>
              <a:cs typeface="Arial" panose="020B0604020202020204" pitchFamily="34" charset="0"/>
            </a:endParaRPr>
          </a:p>
          <a:p>
            <a:r>
              <a:rPr lang="en-GB" sz="1400" b="1" dirty="0">
                <a:latin typeface="Arial" panose="020B0604020202020204" pitchFamily="34" charset="0"/>
                <a:cs typeface="Arial" panose="020B0604020202020204" pitchFamily="34" charset="0"/>
              </a:rPr>
              <a:t>We wanted to make each child’s learning and progression visible to families</a:t>
            </a:r>
          </a:p>
          <a:p>
            <a:endParaRPr lang="en-GB" b="1"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GB" sz="1400" dirty="0">
              <a:latin typeface="Arial" panose="020B0604020202020204" pitchFamily="34" charset="0"/>
              <a:cs typeface="Arial" panose="020B0604020202020204" pitchFamily="34" charset="0"/>
            </a:endParaRPr>
          </a:p>
        </p:txBody>
      </p:sp>
      <p:sp>
        <p:nvSpPr>
          <p:cNvPr id="3" name="AutoShape 2" descr="Trauma-Informed Care - STRONGER TOGETHER SPRINGFIELD">
            <a:extLst>
              <a:ext uri="{FF2B5EF4-FFF2-40B4-BE49-F238E27FC236}">
                <a16:creationId xmlns:a16="http://schemas.microsoft.com/office/drawing/2014/main" id="{2E6B89F5-CAAF-4C92-9AB4-7CCBD3B89CD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 name="TextBox 9">
            <a:extLst>
              <a:ext uri="{FF2B5EF4-FFF2-40B4-BE49-F238E27FC236}">
                <a16:creationId xmlns:a16="http://schemas.microsoft.com/office/drawing/2014/main" id="{B58B8260-2B59-4FA8-A96E-E3E3450322E4}"/>
              </a:ext>
            </a:extLst>
          </p:cNvPr>
          <p:cNvSpPr txBox="1"/>
          <p:nvPr/>
        </p:nvSpPr>
        <p:spPr>
          <a:xfrm rot="457089">
            <a:off x="6886624" y="1354867"/>
            <a:ext cx="3986922" cy="4308872"/>
          </a:xfrm>
          <a:prstGeom prst="rect">
            <a:avLst/>
          </a:prstGeom>
          <a:solidFill>
            <a:schemeClr val="accent6">
              <a:lumMod val="20000"/>
              <a:lumOff val="80000"/>
            </a:schemeClr>
          </a:solidFill>
          <a:ln>
            <a:solidFill>
              <a:srgbClr val="0070C0"/>
            </a:solidFill>
          </a:ln>
        </p:spPr>
        <p:txBody>
          <a:bodyPr wrap="square" rtlCol="0">
            <a:spAutoFit/>
          </a:bodyPr>
          <a:lstStyle/>
          <a:p>
            <a:r>
              <a:rPr lang="en-GB" b="1" dirty="0">
                <a:latin typeface="Arial" panose="020B0604020202020204" pitchFamily="34" charset="0"/>
                <a:cs typeface="Arial" panose="020B0604020202020204" pitchFamily="34" charset="0"/>
              </a:rPr>
              <a:t>What have we done:</a:t>
            </a:r>
          </a:p>
          <a:p>
            <a:endParaRPr lang="en-GB" b="1" dirty="0">
              <a:latin typeface="Arial" panose="020B0604020202020204" pitchFamily="34" charset="0"/>
              <a:cs typeface="Arial" panose="020B0604020202020204" pitchFamily="34" charset="0"/>
            </a:endParaRPr>
          </a:p>
          <a:p>
            <a:r>
              <a:rPr lang="en-GB" sz="1400" b="1" dirty="0">
                <a:latin typeface="Arial" panose="020B0604020202020204" pitchFamily="34" charset="0"/>
                <a:cs typeface="Arial" panose="020B0604020202020204" pitchFamily="34" charset="0"/>
              </a:rPr>
              <a:t>We have embedded the Falkirk Council Assessment Framework within the ELC, with all staff contributing to ongoing monitoring and assessment in all curricular areas</a:t>
            </a:r>
          </a:p>
          <a:p>
            <a:endParaRPr lang="en-GB" sz="1400" b="1" dirty="0">
              <a:latin typeface="Arial" panose="020B0604020202020204" pitchFamily="34" charset="0"/>
              <a:cs typeface="Arial" panose="020B0604020202020204" pitchFamily="34" charset="0"/>
            </a:endParaRPr>
          </a:p>
          <a:p>
            <a:r>
              <a:rPr lang="en-GB" sz="1400" b="1" dirty="0">
                <a:latin typeface="Arial" panose="020B0604020202020204" pitchFamily="34" charset="0"/>
                <a:cs typeface="Arial" panose="020B0604020202020204" pitchFamily="34" charset="0"/>
              </a:rPr>
              <a:t>All staff attended ‘Early Maths’ training, focussing on holistic approaches to assessing maths</a:t>
            </a:r>
          </a:p>
          <a:p>
            <a:endParaRPr lang="en-GB" sz="1400" b="1" dirty="0">
              <a:latin typeface="Arial" panose="020B0604020202020204" pitchFamily="34" charset="0"/>
              <a:cs typeface="Arial" panose="020B0604020202020204" pitchFamily="34" charset="0"/>
            </a:endParaRPr>
          </a:p>
          <a:p>
            <a:r>
              <a:rPr lang="en-GB" sz="1400" b="1" dirty="0">
                <a:latin typeface="Arial" panose="020B0604020202020204" pitchFamily="34" charset="0"/>
                <a:cs typeface="Arial" panose="020B0604020202020204" pitchFamily="34" charset="0"/>
              </a:rPr>
              <a:t>All children have participated in the Focus Child cycle where every member of staff is involved in observing and assessing progress</a:t>
            </a:r>
          </a:p>
          <a:p>
            <a:endParaRPr lang="en-GB" sz="1400" b="1" dirty="0">
              <a:latin typeface="Arial" panose="020B0604020202020204" pitchFamily="34" charset="0"/>
              <a:cs typeface="Arial" panose="020B0604020202020204" pitchFamily="34" charset="0"/>
            </a:endParaRPr>
          </a:p>
          <a:p>
            <a:r>
              <a:rPr lang="en-GB" sz="1400" b="1" dirty="0">
                <a:latin typeface="Arial" panose="020B0604020202020204" pitchFamily="34" charset="0"/>
                <a:cs typeface="Arial" panose="020B0604020202020204" pitchFamily="34" charset="0"/>
              </a:rPr>
              <a:t>We have added ‘next steps’ to each child’s Focus Book – making progression visible to families</a:t>
            </a:r>
          </a:p>
        </p:txBody>
      </p:sp>
      <p:sp>
        <p:nvSpPr>
          <p:cNvPr id="25" name="TextBox 24">
            <a:extLst>
              <a:ext uri="{FF2B5EF4-FFF2-40B4-BE49-F238E27FC236}">
                <a16:creationId xmlns:a16="http://schemas.microsoft.com/office/drawing/2014/main" id="{E4819E79-064E-458A-B622-253295B74D67}"/>
              </a:ext>
            </a:extLst>
          </p:cNvPr>
          <p:cNvSpPr txBox="1"/>
          <p:nvPr/>
        </p:nvSpPr>
        <p:spPr>
          <a:xfrm>
            <a:off x="474622" y="5581037"/>
            <a:ext cx="6776570" cy="1169551"/>
          </a:xfrm>
          <a:prstGeom prst="rect">
            <a:avLst/>
          </a:prstGeom>
          <a:solidFill>
            <a:schemeClr val="accent5">
              <a:lumMod val="20000"/>
              <a:lumOff val="80000"/>
            </a:schemeClr>
          </a:solidFill>
        </p:spPr>
        <p:txBody>
          <a:bodyPr wrap="square" rtlCol="0">
            <a:spAutoFit/>
          </a:bodyPr>
          <a:lstStyle/>
          <a:p>
            <a:r>
              <a:rPr lang="en-GB" sz="1400" b="1" dirty="0">
                <a:latin typeface="Arial" panose="020B0604020202020204" pitchFamily="34" charset="0"/>
                <a:cs typeface="Arial" panose="020B0604020202020204" pitchFamily="34" charset="0"/>
              </a:rPr>
              <a:t>Moving Forwards: </a:t>
            </a:r>
          </a:p>
          <a:p>
            <a:r>
              <a:rPr lang="en-GB" sz="1400" b="1" dirty="0">
                <a:latin typeface="Arial" panose="020B0604020202020204" pitchFamily="34" charset="0"/>
                <a:cs typeface="Arial" panose="020B0604020202020204" pitchFamily="34" charset="0"/>
              </a:rPr>
              <a:t>We want to ensure that our spaces continue to provide challenge and depth for our learners, particularly those in their additional year</a:t>
            </a:r>
          </a:p>
          <a:p>
            <a:r>
              <a:rPr lang="en-GB" sz="1400" b="1" dirty="0">
                <a:latin typeface="Arial" panose="020B0604020202020204" pitchFamily="34" charset="0"/>
                <a:cs typeface="Arial" panose="020B0604020202020204" pitchFamily="34" charset="0"/>
              </a:rPr>
              <a:t>We will be taking forward training in ‘listening skills’ as a whole staff to help to further improve phonological awareness within the ELC. </a:t>
            </a:r>
          </a:p>
        </p:txBody>
      </p:sp>
      <p:pic>
        <p:nvPicPr>
          <p:cNvPr id="7" name="Picture 6">
            <a:extLst>
              <a:ext uri="{FF2B5EF4-FFF2-40B4-BE49-F238E27FC236}">
                <a16:creationId xmlns:a16="http://schemas.microsoft.com/office/drawing/2014/main" id="{BE85CA82-9F62-42B3-86FC-207764EBD3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41565" y="530604"/>
            <a:ext cx="904291" cy="584775"/>
          </a:xfrm>
          <a:prstGeom prst="rect">
            <a:avLst/>
          </a:prstGeom>
        </p:spPr>
      </p:pic>
      <p:pic>
        <p:nvPicPr>
          <p:cNvPr id="6" name="Picture 5">
            <a:extLst>
              <a:ext uri="{FF2B5EF4-FFF2-40B4-BE49-F238E27FC236}">
                <a16:creationId xmlns:a16="http://schemas.microsoft.com/office/drawing/2014/main" id="{F2139379-9ED2-C324-0052-3E885AA796C5}"/>
              </a:ext>
            </a:extLst>
          </p:cNvPr>
          <p:cNvPicPr>
            <a:picLocks noChangeAspect="1"/>
          </p:cNvPicPr>
          <p:nvPr/>
        </p:nvPicPr>
        <p:blipFill>
          <a:blip r:embed="rId3"/>
          <a:stretch>
            <a:fillRect/>
          </a:stretch>
        </p:blipFill>
        <p:spPr>
          <a:xfrm>
            <a:off x="222460" y="425073"/>
            <a:ext cx="1012024" cy="908383"/>
          </a:xfrm>
          <a:prstGeom prst="rect">
            <a:avLst/>
          </a:prstGeom>
        </p:spPr>
      </p:pic>
      <p:sp>
        <p:nvSpPr>
          <p:cNvPr id="8" name="Cloud 7">
            <a:extLst>
              <a:ext uri="{FF2B5EF4-FFF2-40B4-BE49-F238E27FC236}">
                <a16:creationId xmlns:a16="http://schemas.microsoft.com/office/drawing/2014/main" id="{8929D951-58A5-1434-0646-61433AB5B478}"/>
              </a:ext>
            </a:extLst>
          </p:cNvPr>
          <p:cNvSpPr/>
          <p:nvPr/>
        </p:nvSpPr>
        <p:spPr>
          <a:xfrm rot="719149">
            <a:off x="4271346" y="3123126"/>
            <a:ext cx="2558310" cy="2098557"/>
          </a:xfrm>
          <a:prstGeom prst="cloud">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GB" sz="1000" dirty="0"/>
              <a:t>Almost all staff have completed the Falkirk Council SMART Target training to improve our ability to set achievable and progressive targets for all of our learners who benefit from targeted interventions</a:t>
            </a:r>
          </a:p>
        </p:txBody>
      </p:sp>
      <p:sp>
        <p:nvSpPr>
          <p:cNvPr id="9" name="Cloud 8">
            <a:extLst>
              <a:ext uri="{FF2B5EF4-FFF2-40B4-BE49-F238E27FC236}">
                <a16:creationId xmlns:a16="http://schemas.microsoft.com/office/drawing/2014/main" id="{64C400D6-5C8F-C727-BF72-86C8EB0FBB12}"/>
              </a:ext>
            </a:extLst>
          </p:cNvPr>
          <p:cNvSpPr/>
          <p:nvPr/>
        </p:nvSpPr>
        <p:spPr>
          <a:xfrm rot="20972651">
            <a:off x="4151184" y="703784"/>
            <a:ext cx="2421978" cy="1794379"/>
          </a:xfrm>
          <a:prstGeom prst="cloud">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GB" sz="1200" dirty="0"/>
              <a:t>Clear progression can be seen in our data in both language and maths from last session. </a:t>
            </a:r>
          </a:p>
        </p:txBody>
      </p:sp>
      <p:pic>
        <p:nvPicPr>
          <p:cNvPr id="11" name="Picture 10">
            <a:extLst>
              <a:ext uri="{FF2B5EF4-FFF2-40B4-BE49-F238E27FC236}">
                <a16:creationId xmlns:a16="http://schemas.microsoft.com/office/drawing/2014/main" id="{7562221F-C61C-526D-E37E-F20FF4A8D3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8372124">
            <a:off x="10327275" y="2970682"/>
            <a:ext cx="1628581" cy="1221436"/>
          </a:xfrm>
          <a:prstGeom prst="rect">
            <a:avLst/>
          </a:prstGeom>
        </p:spPr>
      </p:pic>
      <p:sp>
        <p:nvSpPr>
          <p:cNvPr id="12" name="Cloud 11">
            <a:extLst>
              <a:ext uri="{FF2B5EF4-FFF2-40B4-BE49-F238E27FC236}">
                <a16:creationId xmlns:a16="http://schemas.microsoft.com/office/drawing/2014/main" id="{12D49F63-A997-2648-4B52-E6CBB8C13818}"/>
              </a:ext>
            </a:extLst>
          </p:cNvPr>
          <p:cNvSpPr/>
          <p:nvPr/>
        </p:nvSpPr>
        <p:spPr>
          <a:xfrm rot="20253381">
            <a:off x="1474959" y="4071738"/>
            <a:ext cx="2388926" cy="1518927"/>
          </a:xfrm>
          <a:prstGeom prst="cloud">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GB" sz="1000" dirty="0"/>
              <a:t>Our data shows us that we could improve our phonological awareness experiences for our learners</a:t>
            </a:r>
          </a:p>
        </p:txBody>
      </p:sp>
    </p:spTree>
    <p:extLst>
      <p:ext uri="{BB962C8B-B14F-4D97-AF65-F5344CB8AC3E}">
        <p14:creationId xmlns:p14="http://schemas.microsoft.com/office/powerpoint/2010/main" val="357124704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6085A2AA5529940BE052D526E5BA438" ma:contentTypeVersion="12" ma:contentTypeDescription="Create a new document." ma:contentTypeScope="" ma:versionID="4c9b45252b5c8fc65d3d281cd9dbc80f">
  <xsd:schema xmlns:xsd="http://www.w3.org/2001/XMLSchema" xmlns:xs="http://www.w3.org/2001/XMLSchema" xmlns:p="http://schemas.microsoft.com/office/2006/metadata/properties" xmlns:ns2="2d383f22-14f6-4aff-93d9-dd3a210e0234" xmlns:ns3="dc270ee8-e713-40df-815c-3148a9744779" targetNamespace="http://schemas.microsoft.com/office/2006/metadata/properties" ma:root="true" ma:fieldsID="631255aebf2292012ad4c20fe0033f3c" ns2:_="" ns3:_="">
    <xsd:import namespace="2d383f22-14f6-4aff-93d9-dd3a210e0234"/>
    <xsd:import namespace="dc270ee8-e713-40df-815c-3148a974477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d383f22-14f6-4aff-93d9-dd3a210e023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ca8110b4-7946-418e-8ab0-d3d0ec8bffd7"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c270ee8-e713-40df-815c-3148a9744779"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2e5d4da-2749-4136-84eb-fa2b4e9de634}" ma:internalName="TaxCatchAll" ma:showField="CatchAllData" ma:web="dc270ee8-e713-40df-815c-3148a974477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dc270ee8-e713-40df-815c-3148a9744779" xsi:nil="true"/>
    <lcf76f155ced4ddcb4097134ff3c332f xmlns="2d383f22-14f6-4aff-93d9-dd3a210e023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8DB4AD4-FE0A-464F-A5FF-C9472776800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d383f22-14f6-4aff-93d9-dd3a210e0234"/>
    <ds:schemaRef ds:uri="dc270ee8-e713-40df-815c-3148a974477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18CA4E2-A195-4177-92D6-F551D99354A7}">
  <ds:schemaRefs>
    <ds:schemaRef ds:uri="http://schemas.microsoft.com/sharepoint/v3/contenttype/forms"/>
  </ds:schemaRefs>
</ds:datastoreItem>
</file>

<file path=customXml/itemProps3.xml><?xml version="1.0" encoding="utf-8"?>
<ds:datastoreItem xmlns:ds="http://schemas.openxmlformats.org/officeDocument/2006/customXml" ds:itemID="{AB0023FD-0A54-418C-8316-2707085C64C4}">
  <ds:schemaRefs>
    <ds:schemaRef ds:uri="http://purl.org/dc/elements/1.1/"/>
    <ds:schemaRef ds:uri="2d383f22-14f6-4aff-93d9-dd3a210e0234"/>
    <ds:schemaRef ds:uri="http://www.w3.org/XML/1998/namespace"/>
    <ds:schemaRef ds:uri="http://purl.org/dc/dcmitype/"/>
    <ds:schemaRef ds:uri="http://schemas.openxmlformats.org/package/2006/metadata/core-properties"/>
    <ds:schemaRef ds:uri="http://schemas.microsoft.com/office/2006/documentManagement/types"/>
    <ds:schemaRef ds:uri="http://schemas.microsoft.com/office/infopath/2007/PartnerControls"/>
    <ds:schemaRef ds:uri="http://schemas.microsoft.com/office/2006/metadata/properties"/>
    <ds:schemaRef ds:uri="http://purl.org/dc/terms/"/>
    <ds:schemaRef ds:uri="dc270ee8-e713-40df-815c-3148a9744779"/>
  </ds:schemaRefs>
</ds:datastoreItem>
</file>

<file path=docProps/app.xml><?xml version="1.0" encoding="utf-8"?>
<Properties xmlns="http://schemas.openxmlformats.org/officeDocument/2006/extended-properties" xmlns:vt="http://schemas.openxmlformats.org/officeDocument/2006/docPropsVTypes">
  <TotalTime>1765</TotalTime>
  <Words>1327</Words>
  <Application>Microsoft Office PowerPoint</Application>
  <PresentationFormat>Widescreen</PresentationFormat>
  <Paragraphs>108</Paragraphs>
  <Slides>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Aptos</vt:lpstr>
      <vt:lpstr>Aptos Display</vt:lpstr>
      <vt:lpstr>Arial</vt:lpstr>
      <vt:lpstr>Arial Narrow</vt:lpstr>
      <vt:lpstr>Office Theme</vt:lpstr>
      <vt:lpstr>Ladeside Early Learning Class  Standards and Quality Report 2025 / 2026</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Antonine Early Learning Centre  Standards and Quality Report 2024 / 2025</dc:title>
  <dc:creator>Clare Casey</dc:creator>
  <cp:lastModifiedBy>Amanda Martin</cp:lastModifiedBy>
  <cp:revision>64</cp:revision>
  <dcterms:created xsi:type="dcterms:W3CDTF">2025-08-17T20:57:40Z</dcterms:created>
  <dcterms:modified xsi:type="dcterms:W3CDTF">2026-06-12T13:37:52Z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0x010100B6085A2AA5529940BE052D526E5BA438</vt:lpwstr>
  </property>
</Properties>
</file>